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notesMasterIdLst>
    <p:notesMasterId r:id="rId27"/>
  </p:notesMasterIdLst>
  <p:sldIdLst>
    <p:sldId id="256" r:id="rId10"/>
    <p:sldId id="369" r:id="rId11"/>
    <p:sldId id="315" r:id="rId12"/>
    <p:sldId id="383" r:id="rId13"/>
    <p:sldId id="257" r:id="rId14"/>
    <p:sldId id="394" r:id="rId15"/>
    <p:sldId id="258" r:id="rId16"/>
    <p:sldId id="260" r:id="rId17"/>
    <p:sldId id="261" r:id="rId18"/>
    <p:sldId id="259" r:id="rId19"/>
    <p:sldId id="395" r:id="rId20"/>
    <p:sldId id="262" r:id="rId21"/>
    <p:sldId id="362" r:id="rId22"/>
    <p:sldId id="377" r:id="rId23"/>
    <p:sldId id="378" r:id="rId24"/>
    <p:sldId id="393" r:id="rId25"/>
    <p:sldId id="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23" d="100"/>
          <a:sy n="123" d="100"/>
        </p:scale>
        <p:origin x="376" y="192"/>
      </p:cViewPr>
      <p:guideLst/>
    </p:cSldViewPr>
  </p:slideViewPr>
  <p:notesTextViewPr>
    <p:cViewPr>
      <p:scale>
        <a:sx n="1" d="1"/>
        <a:sy n="1" d="1"/>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2D407-3F03-4315-914D-C7B6BB940B22}" type="datetimeFigureOut">
              <a:rPr lang="en-US" smtClean="0"/>
              <a:t>2/16/23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A7363-DB04-40BB-AFFE-D2C17D28103D}" type="slidenum">
              <a:rPr lang="en-US" smtClean="0"/>
              <a:t>‹#›</a:t>
            </a:fld>
            <a:endParaRPr lang="en-US"/>
          </a:p>
        </p:txBody>
      </p:sp>
    </p:spTree>
    <p:extLst>
      <p:ext uri="{BB962C8B-B14F-4D97-AF65-F5344CB8AC3E}">
        <p14:creationId xmlns:p14="http://schemas.microsoft.com/office/powerpoint/2010/main" val="168967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erf.jp/radefx/late_e/chromoab.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cademia.edu/1376987/Abundance_of_birds_in_Fukushima_as_judged_from_Chernoby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icket.biol.sc.edu/chernobyl/papers/moller-et-al-Ecol-Ind-2013.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iehs.nih.gov/health/materials/cancer_and_the_environment_50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irs.org/radiation/radhealth/radhealthhome.ht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ieer.org/resource/health-and-safety/open-letter-to-president-bush-on-protecting-the-most-vulnerable/" TargetMode="External"/><Relationship Id="rId4" Type="http://schemas.openxmlformats.org/officeDocument/2006/relationships/hyperlink" Target="http://ieer.org/projects/healthy-from-the-star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endParaRPr lang="en-US" dirty="0"/>
          </a:p>
          <a:p>
            <a:endParaRPr lang="en-US" dirty="0"/>
          </a:p>
          <a:p>
            <a:r>
              <a:rPr lang="en-US" dirty="0"/>
              <a:t>Radiation is invisible but we can see the damage it has done to these chromosomes. </a:t>
            </a:r>
          </a:p>
          <a:p>
            <a:endParaRPr lang="en-US" dirty="0"/>
          </a:p>
          <a:p>
            <a:endParaRPr lang="en-US" dirty="0"/>
          </a:p>
          <a:p>
            <a:r>
              <a:rPr lang="en-US" dirty="0"/>
              <a:t>***</a:t>
            </a:r>
          </a:p>
          <a:p>
            <a:endParaRPr lang="en-US" dirty="0"/>
          </a:p>
          <a:p>
            <a:endParaRPr lang="en-US" dirty="0"/>
          </a:p>
          <a:p>
            <a:r>
              <a:rPr lang="en-US" b="1" dirty="0"/>
              <a:t>Resources:</a:t>
            </a:r>
          </a:p>
          <a:p>
            <a:endParaRPr lang="en-US" dirty="0"/>
          </a:p>
          <a:p>
            <a:r>
              <a:rPr lang="en-US" dirty="0" err="1"/>
              <a:t>Dicentric</a:t>
            </a:r>
            <a:r>
              <a:rPr lang="en-US" dirty="0"/>
              <a:t> and other chromosomal aberrations are common in people who have suffered acute radiation exposure. The damaged chromosomes are found in white blood cells and can be assessed as a  biological dosimeter. More information here:</a:t>
            </a:r>
          </a:p>
          <a:p>
            <a:endParaRPr lang="en-US" dirty="0"/>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http://www.rerf.jp/radefx/late_e/chromoab.html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67CE882-B9D4-4C95-A962-A6B01DE47155}" type="slidenum">
              <a:rPr lang="en-US" smtClean="0"/>
              <a:t>2</a:t>
            </a:fld>
            <a:endParaRPr lang="en-US"/>
          </a:p>
        </p:txBody>
      </p:sp>
    </p:spTree>
    <p:extLst>
      <p:ext uri="{BB962C8B-B14F-4D97-AF65-F5344CB8AC3E}">
        <p14:creationId xmlns:p14="http://schemas.microsoft.com/office/powerpoint/2010/main" val="203909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pPr lvl="2"/>
            <a:endParaRPr lang="en-US" sz="2000" dirty="0"/>
          </a:p>
          <a:p>
            <a:pPr lvl="2"/>
            <a:r>
              <a:rPr lang="en-US" sz="1400" dirty="0"/>
              <a:t>Radiation impacts our cells. </a:t>
            </a:r>
          </a:p>
          <a:p>
            <a:pPr lvl="2"/>
            <a:r>
              <a:rPr lang="en-US" sz="1400" dirty="0"/>
              <a:t>When the reproductive cells are harmed, deformations are one outcome.</a:t>
            </a:r>
          </a:p>
          <a:p>
            <a:pPr lvl="2"/>
            <a:r>
              <a:rPr lang="en-US" sz="1400" dirty="0"/>
              <a:t>This happens to all babies: plants, animals, humans.</a:t>
            </a:r>
          </a:p>
          <a:p>
            <a:pPr lvl="2"/>
            <a:endParaRPr lang="en-US" sz="1400" dirty="0"/>
          </a:p>
          <a:p>
            <a:pPr lvl="2"/>
            <a:r>
              <a:rPr lang="en-US" sz="1400" dirty="0"/>
              <a:t>We also suffer:</a:t>
            </a:r>
          </a:p>
          <a:p>
            <a:pPr lvl="2"/>
            <a:r>
              <a:rPr lang="en-US" sz="1400" dirty="0"/>
              <a:t>Loss of fertility; </a:t>
            </a:r>
          </a:p>
          <a:p>
            <a:pPr lvl="2"/>
            <a:r>
              <a:rPr lang="en-US" sz="1400" dirty="0"/>
              <a:t>Spontaneous abortion and miscarriage;</a:t>
            </a:r>
          </a:p>
          <a:p>
            <a:pPr lvl="2"/>
            <a:r>
              <a:rPr lang="en-US" sz="1400" dirty="0"/>
              <a:t>Possible heritable mutations;</a:t>
            </a:r>
          </a:p>
          <a:p>
            <a:pPr lvl="2"/>
            <a:r>
              <a:rPr lang="en-US" sz="1400" dirty="0"/>
              <a:t>Avoidance of reproduction due to uncertainty.</a:t>
            </a:r>
          </a:p>
          <a:p>
            <a:pPr lvl="2"/>
            <a:endParaRPr lang="en-US" sz="1400" dirty="0"/>
          </a:p>
          <a:p>
            <a:r>
              <a:rPr lang="en-US" dirty="0"/>
              <a:t>***</a:t>
            </a:r>
          </a:p>
          <a:p>
            <a:r>
              <a:rPr lang="en-US" b="1" dirty="0"/>
              <a:t>Resources:</a:t>
            </a:r>
          </a:p>
          <a:p>
            <a:pPr lvl="2"/>
            <a:endParaRPr lang="en-US" dirty="0"/>
          </a:p>
          <a:p>
            <a:r>
              <a:rPr lang="en-US" dirty="0"/>
              <a:t>Impact on radiation exposure on reproduction has been very difficult to study in human beings. The work of Moller and </a:t>
            </a:r>
            <a:r>
              <a:rPr lang="en-US" dirty="0" err="1"/>
              <a:t>Mousseau</a:t>
            </a:r>
            <a:r>
              <a:rPr lang="en-US" dirty="0"/>
              <a:t> on species with a shorter life span (birds, bugs, plants) shows that ionizing radiation does reduce population size, results in mutations that are heritable and that some of the mutations are expanding in populations outside the initial study areas near Chernobyl and Fukushima. See:</a:t>
            </a:r>
          </a:p>
          <a:p>
            <a:pPr lvl="2"/>
            <a:endParaRPr lang="en-US" dirty="0"/>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http://www.academia.edu/1376987/Abundance_of_birds_in_Fukushima_as_judged_from_Chernobyl</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a:t>
            </a: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http://cricket.biol.sc.edu/chernobyl/papers/moller-et-al-Ecol-Ind-2013.pdf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endParaRPr lang="en-US" dirty="0">
              <a:latin typeface="Calibri" panose="020F0502020204030204" pitchFamily="34" charset="0"/>
              <a:cs typeface="Times New Roman" panose="02020603050405020304" pitchFamily="18" charset="0"/>
            </a:endParaRPr>
          </a:p>
          <a:p>
            <a:r>
              <a:rPr lang="en-US" dirty="0">
                <a:solidFill>
                  <a:prstClr val="black"/>
                </a:solidFill>
              </a:rPr>
              <a:t>Radiation exposure can also lower our overall immune function, leading to many symptoms like increases in other illness, chemical intolerance and in the extreme and AIDs-like syndrome.</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A67CE882-B9D4-4C95-A962-A6B01DE47155}" type="slidenum">
              <a:rPr lang="en-US" smtClean="0"/>
              <a:t>3</a:t>
            </a:fld>
            <a:endParaRPr lang="en-US"/>
          </a:p>
        </p:txBody>
      </p:sp>
    </p:spTree>
    <p:extLst>
      <p:ext uri="{BB962C8B-B14F-4D97-AF65-F5344CB8AC3E}">
        <p14:creationId xmlns:p14="http://schemas.microsoft.com/office/powerpoint/2010/main" val="5515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r>
              <a:rPr lang="en-US" sz="1400" dirty="0"/>
              <a:t>Cancer is the most studied long-term consequence of non-lethal radiation exposure. </a:t>
            </a:r>
          </a:p>
          <a:p>
            <a:endParaRPr lang="en-US" sz="1400" dirty="0"/>
          </a:p>
          <a:p>
            <a:r>
              <a:rPr lang="en-US" sz="1400" dirty="0"/>
              <a:t>WHEN genetic material inside a living cell is damaged, sometimes our bodies can repair that damage. Otherwise the abnormal cell may sit quietly in the body for years or even decades before it makes us sick. </a:t>
            </a:r>
          </a:p>
          <a:p>
            <a:endParaRPr lang="en-US" sz="1400" dirty="0"/>
          </a:p>
          <a:p>
            <a:r>
              <a:rPr lang="en-US" sz="1400" dirty="0"/>
              <a:t>There is no way to predict which exposure will result in cancer. In general, more radiation equals more cancer risk.  However, even an exposure too small to measure could, sometimes, result in cancer death.</a:t>
            </a:r>
          </a:p>
          <a:p>
            <a:endParaRPr lang="en-US" sz="1400" dirty="0"/>
          </a:p>
          <a:p>
            <a:r>
              <a:rPr lang="en-US" dirty="0"/>
              <a:t>***</a:t>
            </a:r>
          </a:p>
          <a:p>
            <a:endParaRPr lang="en-US" dirty="0"/>
          </a:p>
          <a:p>
            <a:endParaRPr lang="en-US" dirty="0"/>
          </a:p>
          <a:p>
            <a:r>
              <a:rPr lang="en-US" b="1" dirty="0"/>
              <a:t>Resources</a:t>
            </a:r>
          </a:p>
          <a:p>
            <a:endParaRPr lang="en-US" dirty="0"/>
          </a:p>
          <a:p>
            <a:r>
              <a:rPr lang="en-US" dirty="0"/>
              <a:t>Previous pages have listed some of the classic authors on radiation of the 20</a:t>
            </a:r>
            <a:r>
              <a:rPr lang="en-US" baseline="30000" dirty="0"/>
              <a:t>th</a:t>
            </a:r>
            <a:r>
              <a:rPr lang="en-US" dirty="0"/>
              <a:t> century. The National Institute of Environmental Health in the United States published this broader piece “Cancer and the Environment: What You Need to Know.” posted:</a:t>
            </a: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http://www.niehs.nih.gov/health/materials/cancer_and_the_environment_508.pdf</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u="sng" dirty="0">
              <a:solidFill>
                <a:srgbClr val="0563C1"/>
              </a:solidFill>
              <a:latin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A67CE882-B9D4-4C95-A962-A6B01DE47155}" type="slidenum">
              <a:rPr lang="en-US" smtClean="0"/>
              <a:t>4</a:t>
            </a:fld>
            <a:endParaRPr lang="en-US" dirty="0"/>
          </a:p>
        </p:txBody>
      </p:sp>
    </p:spTree>
    <p:extLst>
      <p:ext uri="{BB962C8B-B14F-4D97-AF65-F5344CB8AC3E}">
        <p14:creationId xmlns:p14="http://schemas.microsoft.com/office/powerpoint/2010/main" val="410705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endParaRPr lang="en-US" dirty="0"/>
          </a:p>
          <a:p>
            <a:r>
              <a:rPr lang="en-US" dirty="0"/>
              <a:t>This photo was taken from the plane that dropped the bomb on Hiroshima. </a:t>
            </a:r>
          </a:p>
          <a:p>
            <a:endParaRPr lang="en-US" dirty="0"/>
          </a:p>
          <a:p>
            <a:r>
              <a:rPr lang="en-US" dirty="0"/>
              <a:t>It is a mistake to say that this photo is of the bomb.</a:t>
            </a:r>
          </a:p>
          <a:p>
            <a:endParaRPr lang="en-US" dirty="0"/>
          </a:p>
          <a:p>
            <a:r>
              <a:rPr lang="en-US" dirty="0"/>
              <a:t>This cloud is what was, moments before: </a:t>
            </a:r>
          </a:p>
          <a:p>
            <a:r>
              <a:rPr lang="en-US" dirty="0"/>
              <a:t>buildings, </a:t>
            </a:r>
          </a:p>
          <a:p>
            <a:r>
              <a:rPr lang="en-US" dirty="0"/>
              <a:t>trees, </a:t>
            </a:r>
          </a:p>
          <a:p>
            <a:r>
              <a:rPr lang="en-US" dirty="0"/>
              <a:t>homes, </a:t>
            </a:r>
          </a:p>
          <a:p>
            <a:r>
              <a:rPr lang="en-US" dirty="0"/>
              <a:t>girls, </a:t>
            </a:r>
          </a:p>
          <a:p>
            <a:r>
              <a:rPr lang="en-US" dirty="0"/>
              <a:t>boys, </a:t>
            </a:r>
          </a:p>
          <a:p>
            <a:r>
              <a:rPr lang="en-US" dirty="0"/>
              <a:t>women and men.</a:t>
            </a:r>
          </a:p>
          <a:p>
            <a:endParaRPr lang="en-US" dirty="0"/>
          </a:p>
        </p:txBody>
      </p:sp>
      <p:sp>
        <p:nvSpPr>
          <p:cNvPr id="4" name="Slide Number Placeholder 3"/>
          <p:cNvSpPr>
            <a:spLocks noGrp="1"/>
          </p:cNvSpPr>
          <p:nvPr>
            <p:ph type="sldNum" sz="quarter" idx="10"/>
          </p:nvPr>
        </p:nvSpPr>
        <p:spPr/>
        <p:txBody>
          <a:bodyPr/>
          <a:lstStyle/>
          <a:p>
            <a:fld id="{A67CE882-B9D4-4C95-A962-A6B01DE47155}" type="slidenum">
              <a:rPr lang="en-US" smtClean="0"/>
              <a:t>12</a:t>
            </a:fld>
            <a:endParaRPr lang="en-US"/>
          </a:p>
        </p:txBody>
      </p:sp>
    </p:spTree>
    <p:extLst>
      <p:ext uri="{BB962C8B-B14F-4D97-AF65-F5344CB8AC3E}">
        <p14:creationId xmlns:p14="http://schemas.microsoft.com/office/powerpoint/2010/main" val="119727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a:xfrm>
            <a:off x="731520" y="3127498"/>
            <a:ext cx="5852160" cy="6232840"/>
          </a:xfrm>
        </p:spPr>
        <p:txBody>
          <a:bodyPr/>
          <a:lstStyle/>
          <a:p>
            <a:endParaRPr lang="en-US" dirty="0"/>
          </a:p>
          <a:p>
            <a:r>
              <a:rPr lang="en-US" sz="1400" dirty="0"/>
              <a:t>Children’s bodies are small; so the same amount of radiation delivers a larger dose. </a:t>
            </a:r>
          </a:p>
          <a:p>
            <a:endParaRPr lang="en-US" sz="1400" dirty="0"/>
          </a:p>
          <a:p>
            <a:r>
              <a:rPr lang="en-US" sz="1400" dirty="0"/>
              <a:t>Since children are growing, the cells in their bodies are dividing more rapidly. The DNA in cells is more likely to be damaged when in cell division.</a:t>
            </a:r>
          </a:p>
          <a:p>
            <a:endParaRPr lang="en-US" sz="1400" dirty="0"/>
          </a:p>
          <a:p>
            <a:r>
              <a:rPr lang="en-US" sz="1400" dirty="0"/>
              <a:t>Understanding that we as a species—humans—have a lifecycle is fundamental to understanding the significance of what I am about to tell you: </a:t>
            </a:r>
          </a:p>
          <a:p>
            <a:endParaRPr lang="en-US" sz="1400" dirty="0"/>
          </a:p>
          <a:p>
            <a:r>
              <a:rPr lang="en-US" sz="1400" dirty="0"/>
              <a:t>We need to understanding that what happens to our bodies in childhood may impact our health and disease for the rest of our lives. </a:t>
            </a:r>
          </a:p>
          <a:p>
            <a:endParaRPr lang="en-US" sz="1400" dirty="0"/>
          </a:p>
          <a:p>
            <a:endParaRPr lang="en-US" sz="1400" dirty="0"/>
          </a:p>
          <a:p>
            <a:r>
              <a:rPr lang="en-US" sz="1400" dirty="0"/>
              <a:t>*</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Art Credit:</a:t>
            </a:r>
          </a:p>
          <a:p>
            <a:r>
              <a:rPr lang="en-US" dirty="0"/>
              <a:t>Saro Lynch-Thomason, </a:t>
            </a:r>
            <a:r>
              <a:rPr lang="en-US" dirty="0" err="1"/>
              <a:t>Fullsteam</a:t>
            </a:r>
            <a:r>
              <a:rPr lang="en-US" dirty="0"/>
              <a:t> Labs</a:t>
            </a:r>
          </a:p>
        </p:txBody>
      </p:sp>
      <p:sp>
        <p:nvSpPr>
          <p:cNvPr id="4" name="Slide Number Placeholder 3"/>
          <p:cNvSpPr>
            <a:spLocks noGrp="1"/>
          </p:cNvSpPr>
          <p:nvPr>
            <p:ph type="sldNum" sz="quarter" idx="10"/>
          </p:nvPr>
        </p:nvSpPr>
        <p:spPr/>
        <p:txBody>
          <a:bodyPr/>
          <a:lstStyle/>
          <a:p>
            <a:fld id="{A67CE882-B9D4-4C95-A962-A6B01DE47155}" type="slidenum">
              <a:rPr lang="en-US" smtClean="0"/>
              <a:t>13</a:t>
            </a:fld>
            <a:endParaRPr lang="en-US"/>
          </a:p>
        </p:txBody>
      </p:sp>
    </p:spTree>
    <p:extLst>
      <p:ext uri="{BB962C8B-B14F-4D97-AF65-F5344CB8AC3E}">
        <p14:creationId xmlns:p14="http://schemas.microsoft.com/office/powerpoint/2010/main" val="120701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r>
              <a:rPr lang="en-US" dirty="0"/>
              <a:t>The survivors of Hiroshima and Nagasaki were grouped by the age they were at the time of the bombing. These groups were tracked over their lifetimes. Cancers and cancer deaths were counted. </a:t>
            </a:r>
          </a:p>
          <a:p>
            <a:endParaRPr lang="en-US" dirty="0"/>
          </a:p>
          <a:p>
            <a:r>
              <a:rPr lang="en-US" dirty="0"/>
              <a:t>There are many problems with this data, but we can broadly say that those who were five years or younger in August, 1945 had the most cancer at some point in their lives. </a:t>
            </a:r>
          </a:p>
          <a:p>
            <a:endParaRPr lang="en-US" dirty="0"/>
          </a:p>
          <a:p>
            <a:r>
              <a:rPr lang="en-US" dirty="0"/>
              <a:t>Girls in this group were twice as likely to get cancer at some point than were boys.</a:t>
            </a:r>
          </a:p>
          <a:p>
            <a:endParaRPr lang="en-US" dirty="0"/>
          </a:p>
          <a:p>
            <a:r>
              <a:rPr lang="en-US" dirty="0"/>
              <a:t>For every male in the 0-5 cohort that suffered cancer at some point in their lives, </a:t>
            </a:r>
          </a:p>
          <a:p>
            <a:r>
              <a:rPr lang="en-US" b="1" dirty="0"/>
              <a:t>two females </a:t>
            </a:r>
            <a:r>
              <a:rPr lang="en-US" dirty="0"/>
              <a:t>got cancer. </a:t>
            </a:r>
          </a:p>
          <a:p>
            <a:endParaRPr lang="en-US" dirty="0"/>
          </a:p>
          <a:p>
            <a:r>
              <a:rPr lang="en-US" dirty="0"/>
              <a:t>The BEIR VII report is where these numbers are found; the report itself does not discuss gender as a risk factor. I first published my findings in 2011. They are an independent confirmation of the same findings published previously by Dr. Arjun Makhijani and team in 2005.</a:t>
            </a:r>
          </a:p>
          <a:p>
            <a:endParaRPr lang="en-US" dirty="0"/>
          </a:p>
          <a:p>
            <a:r>
              <a:rPr lang="en-US" dirty="0"/>
              <a:t>***</a:t>
            </a:r>
          </a:p>
          <a:p>
            <a:r>
              <a:rPr lang="en-US" b="1" dirty="0"/>
              <a:t>Source:</a:t>
            </a:r>
          </a:p>
          <a:p>
            <a:r>
              <a:rPr lang="en-US" dirty="0"/>
              <a:t>Olson, 2011. NIRS Briefing Paper: “Atomic Radiation is more harmful to women.” posted:</a:t>
            </a:r>
          </a:p>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http://www.nirs.org/radiation/radhealth/radhealthhome.htm</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black"/>
                </a:solidFill>
              </a:rPr>
              <a:t>And Olson 2019. Disproportionate impact of ionizing radiation and radiation regulation. In Interdisciplinary Science Reviews, May 2019. </a:t>
            </a:r>
          </a:p>
          <a:p>
            <a:pPr lvl="0"/>
            <a:r>
              <a:rPr lang="en-US" dirty="0">
                <a:solidFill>
                  <a:prstClr val="black"/>
                </a:solidFill>
              </a:rPr>
              <a:t> </a:t>
            </a:r>
          </a:p>
          <a:p>
            <a:pPr lvl="0"/>
            <a:r>
              <a:rPr lang="en-US" dirty="0">
                <a:solidFill>
                  <a:prstClr val="black"/>
                </a:solidFill>
              </a:rPr>
              <a:t>Makhijani, et al, 2005. Science for the Vulnerable, part of the Healthy from the Start Campaign to address disproportionate impact of ionizing radiation on young females.</a:t>
            </a:r>
          </a:p>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http://ieer.org/projects/healthy-from-the-start/</a:t>
            </a:r>
            <a:endParaRPr lang="en-US" dirty="0"/>
          </a:p>
          <a:p>
            <a:pPr>
              <a:lnSpc>
                <a:spcPct val="107000"/>
              </a:lnSpc>
              <a:spcAft>
                <a:spcPts val="800"/>
              </a:spcAft>
            </a:pPr>
            <a:r>
              <a:rPr lang="en-US" dirty="0"/>
              <a:t>And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http://ieer.org/resource/health-and-safety/open-letter-to-president-bush-on-protecting-the-most-vulnerable/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r>
              <a:rPr lang="en-US" b="1" dirty="0">
                <a:solidFill>
                  <a:prstClr val="black"/>
                </a:solidFill>
              </a:rPr>
              <a:t>Art Credit:</a:t>
            </a:r>
          </a:p>
          <a:p>
            <a:pPr lvl="0"/>
            <a:r>
              <a:rPr lang="en-US" dirty="0">
                <a:solidFill>
                  <a:prstClr val="black"/>
                </a:solidFill>
              </a:rPr>
              <a:t>Saro Lynch-Thomason, </a:t>
            </a:r>
            <a:r>
              <a:rPr lang="en-US" dirty="0" err="1">
                <a:solidFill>
                  <a:prstClr val="black"/>
                </a:solidFill>
              </a:rPr>
              <a:t>Fullsteam</a:t>
            </a:r>
            <a:r>
              <a:rPr lang="en-US" dirty="0">
                <a:solidFill>
                  <a:prstClr val="black"/>
                </a:solidFill>
              </a:rPr>
              <a:t> Labs</a:t>
            </a:r>
          </a:p>
        </p:txBody>
      </p:sp>
      <p:sp>
        <p:nvSpPr>
          <p:cNvPr id="4" name="Slide Number Placeholder 3"/>
          <p:cNvSpPr>
            <a:spLocks noGrp="1"/>
          </p:cNvSpPr>
          <p:nvPr>
            <p:ph type="sldNum" sz="quarter" idx="10"/>
          </p:nvPr>
        </p:nvSpPr>
        <p:spPr/>
        <p:txBody>
          <a:bodyPr/>
          <a:lstStyle/>
          <a:p>
            <a:fld id="{A67CE882-B9D4-4C95-A962-A6B01DE47155}" type="slidenum">
              <a:rPr lang="en-US" smtClean="0"/>
              <a:t>14</a:t>
            </a:fld>
            <a:endParaRPr lang="en-US"/>
          </a:p>
        </p:txBody>
      </p:sp>
    </p:spTree>
    <p:extLst>
      <p:ext uri="{BB962C8B-B14F-4D97-AF65-F5344CB8AC3E}">
        <p14:creationId xmlns:p14="http://schemas.microsoft.com/office/powerpoint/2010/main" val="389784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endParaRPr lang="en-US" dirty="0"/>
          </a:p>
          <a:p>
            <a:r>
              <a:rPr lang="en-US" dirty="0"/>
              <a:t>Gender was also a factor for those who were adults at the time of the bombings. </a:t>
            </a:r>
          </a:p>
          <a:p>
            <a:endParaRPr lang="en-US" dirty="0"/>
          </a:p>
          <a:p>
            <a:r>
              <a:rPr lang="en-US" dirty="0"/>
              <a:t>Over their lifetime women exposed as adults suffered 50% more cancer death than did men in the same age group.</a:t>
            </a:r>
          </a:p>
          <a:p>
            <a:endParaRPr lang="en-US" dirty="0"/>
          </a:p>
          <a:p>
            <a:r>
              <a:rPr lang="en-US" dirty="0"/>
              <a:t>For every 2 men in these cohorts who died of cancer, three women died of cancer. </a:t>
            </a:r>
          </a:p>
          <a:p>
            <a:endParaRPr lang="en-US" dirty="0"/>
          </a:p>
          <a:p>
            <a:r>
              <a:rPr lang="en-US" dirty="0"/>
              <a:t>***</a:t>
            </a:r>
          </a:p>
          <a:p>
            <a:endParaRPr lang="en-US" dirty="0"/>
          </a:p>
          <a:p>
            <a:endParaRPr lang="en-US" dirty="0"/>
          </a:p>
          <a:p>
            <a:endParaRPr lang="en-US" dirty="0"/>
          </a:p>
          <a:p>
            <a:endParaRPr lang="en-US" dirty="0"/>
          </a:p>
          <a:p>
            <a:r>
              <a:rPr lang="en-US" dirty="0"/>
              <a:t>Source:</a:t>
            </a:r>
          </a:p>
          <a:p>
            <a:r>
              <a:rPr lang="en-US" dirty="0"/>
              <a:t>(see above)  Olson, Makhijani, numbers in tables of BEIR VII.</a:t>
            </a:r>
          </a:p>
          <a:p>
            <a:endParaRPr lang="en-US" dirty="0"/>
          </a:p>
          <a:p>
            <a:endParaRPr lang="en-US" dirty="0"/>
          </a:p>
          <a:p>
            <a:endParaRPr lang="en-US" dirty="0"/>
          </a:p>
          <a:p>
            <a:endParaRPr lang="en-US" dirty="0"/>
          </a:p>
          <a:p>
            <a:endParaRPr lang="en-US" dirty="0"/>
          </a:p>
          <a:p>
            <a:endParaRPr lang="en-US" dirty="0"/>
          </a:p>
          <a:p>
            <a:pPr lvl="0"/>
            <a:r>
              <a:rPr lang="en-US" b="1" dirty="0">
                <a:solidFill>
                  <a:prstClr val="black"/>
                </a:solidFill>
              </a:rPr>
              <a:t>Art Credit:</a:t>
            </a:r>
          </a:p>
          <a:p>
            <a:pPr lvl="0"/>
            <a:r>
              <a:rPr lang="en-US" dirty="0">
                <a:solidFill>
                  <a:prstClr val="black"/>
                </a:solidFill>
              </a:rPr>
              <a:t>Saro Lynch-Thomason, </a:t>
            </a:r>
            <a:r>
              <a:rPr lang="en-US" dirty="0" err="1">
                <a:solidFill>
                  <a:prstClr val="black"/>
                </a:solidFill>
              </a:rPr>
              <a:t>Fullsteam</a:t>
            </a:r>
            <a:r>
              <a:rPr lang="en-US" dirty="0">
                <a:solidFill>
                  <a:prstClr val="black"/>
                </a:solidFill>
              </a:rPr>
              <a:t> Labs</a:t>
            </a:r>
          </a:p>
          <a:p>
            <a:endParaRPr lang="en-US" dirty="0"/>
          </a:p>
        </p:txBody>
      </p:sp>
      <p:sp>
        <p:nvSpPr>
          <p:cNvPr id="4" name="Slide Number Placeholder 3"/>
          <p:cNvSpPr>
            <a:spLocks noGrp="1"/>
          </p:cNvSpPr>
          <p:nvPr>
            <p:ph type="sldNum" sz="quarter" idx="10"/>
          </p:nvPr>
        </p:nvSpPr>
        <p:spPr/>
        <p:txBody>
          <a:bodyPr/>
          <a:lstStyle/>
          <a:p>
            <a:fld id="{A67CE882-B9D4-4C95-A962-A6B01DE47155}" type="slidenum">
              <a:rPr lang="en-US" smtClean="0"/>
              <a:t>15</a:t>
            </a:fld>
            <a:endParaRPr lang="en-US"/>
          </a:p>
        </p:txBody>
      </p:sp>
    </p:spTree>
    <p:extLst>
      <p:ext uri="{BB962C8B-B14F-4D97-AF65-F5344CB8AC3E}">
        <p14:creationId xmlns:p14="http://schemas.microsoft.com/office/powerpoint/2010/main" val="70627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CE882-B9D4-4C95-A962-A6B01DE47155}" type="slidenum">
              <a:rPr lang="en-US" smtClean="0"/>
              <a:t>16</a:t>
            </a:fld>
            <a:endParaRPr lang="en-US"/>
          </a:p>
        </p:txBody>
      </p:sp>
    </p:spTree>
    <p:extLst>
      <p:ext uri="{BB962C8B-B14F-4D97-AF65-F5344CB8AC3E}">
        <p14:creationId xmlns:p14="http://schemas.microsoft.com/office/powerpoint/2010/main" val="203914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481013"/>
            <a:ext cx="4275138" cy="2405062"/>
          </a:xfrm>
        </p:spPr>
      </p:sp>
      <p:sp>
        <p:nvSpPr>
          <p:cNvPr id="3" name="Notes Placeholder 2"/>
          <p:cNvSpPr>
            <a:spLocks noGrp="1"/>
          </p:cNvSpPr>
          <p:nvPr>
            <p:ph type="body" idx="1"/>
          </p:nvPr>
        </p:nvSpPr>
        <p:spPr/>
        <p:txBody>
          <a:bodyPr/>
          <a:lstStyle/>
          <a:p>
            <a:endParaRPr lang="en-US" dirty="0"/>
          </a:p>
          <a:p>
            <a:r>
              <a:rPr lang="en-US" dirty="0"/>
              <a:t>It is extremely important to understand that little girls are not a “sub-population.”</a:t>
            </a:r>
          </a:p>
          <a:p>
            <a:r>
              <a:rPr lang="en-US" dirty="0"/>
              <a:t>We are an </a:t>
            </a:r>
            <a:r>
              <a:rPr lang="en-US"/>
              <a:t>inextricable link </a:t>
            </a:r>
            <a:r>
              <a:rPr lang="en-US" dirty="0"/>
              <a:t>of the human lifecycle.</a:t>
            </a:r>
          </a:p>
        </p:txBody>
      </p:sp>
      <p:sp>
        <p:nvSpPr>
          <p:cNvPr id="4" name="Slide Number Placeholder 3"/>
          <p:cNvSpPr>
            <a:spLocks noGrp="1"/>
          </p:cNvSpPr>
          <p:nvPr>
            <p:ph type="sldNum" sz="quarter" idx="10"/>
          </p:nvPr>
        </p:nvSpPr>
        <p:spPr/>
        <p:txBody>
          <a:bodyPr/>
          <a:lstStyle/>
          <a:p>
            <a:fld id="{A67CE882-B9D4-4C95-A962-A6B01DE47155}" type="slidenum">
              <a:rPr lang="en-US" smtClean="0"/>
              <a:t>17</a:t>
            </a:fld>
            <a:endParaRPr lang="en-US"/>
          </a:p>
        </p:txBody>
      </p:sp>
    </p:spTree>
    <p:extLst>
      <p:ext uri="{BB962C8B-B14F-4D97-AF65-F5344CB8AC3E}">
        <p14:creationId xmlns:p14="http://schemas.microsoft.com/office/powerpoint/2010/main" val="49368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021A-E159-5376-9E2B-25A6580B8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AB7EC-A716-AF55-4A3F-61DA4CFE8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54BACB-5C07-BE96-D376-A38C72B6CAC7}"/>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4E4D4E69-8C27-1AB3-CF61-57F609DA2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8CE73-6671-E502-819B-429B39E78699}"/>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300606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55E2-DADA-179B-293D-5A665C8C9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B90CB7-B10F-3D5D-18EF-E0446BA91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6C893-61EC-D5C0-4717-7990C8336CCE}"/>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6AE90F79-3BB3-16BE-407B-65BD4A3F1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40C30-C424-E063-910C-5EF4DB70A636}"/>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332832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867E7-401D-7E56-7D56-5BBF8C278E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BDF11-0E8E-B103-BEA5-E62AAEF65C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8712B-64A9-778C-1A39-8B64178F2D1E}"/>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A98C6521-4D8F-61C5-B93E-A9E7EED68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62F01-A520-8BD9-88CC-184CA4906446}"/>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363247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CAEE-5F43-A0FF-934D-C37928F4E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1C610-D595-78F9-31B9-201607068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69ED6-7579-D65E-0131-C9B1E4607271}"/>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A4B06EF2-D7E1-9626-BDBF-D6C127CC0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472D7-D5B2-A0A3-EAD1-B9B0C6A5E852}"/>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36748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55D2-694E-8B9B-ECF8-D77481F4F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AC30CD-7352-F17D-0EEE-F1BA20C75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DE1B9-5C79-5BE3-E601-90C6322EA5B3}"/>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541353F8-B270-68CD-A040-346A6E723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7EE76-596A-C683-A6F4-EB4F5FEA147C}"/>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216559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CA81-94C8-6012-F0D6-DB4B7C133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7ACF7-15E1-C1FF-FFE0-5C0AFDD46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8FC92-B1B2-5BA7-D15D-2B23C9FBF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20657-3614-AB05-3AD7-24A46D8C5F12}"/>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6" name="Footer Placeholder 5">
            <a:extLst>
              <a:ext uri="{FF2B5EF4-FFF2-40B4-BE49-F238E27FC236}">
                <a16:creationId xmlns:a16="http://schemas.microsoft.com/office/drawing/2014/main" id="{09643722-E228-F7C2-012F-8FFC57318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B8C3C-08A1-2203-E1ED-A131F84012A9}"/>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298682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A5C7-B608-BCC4-408F-CEE32C6580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437E5-318B-E8BC-57E9-5E60A94AE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B5BDB0-1402-46E3-082A-C90161DC6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D8DCD3-AC65-3671-84C9-32D515C95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1B149-F088-5818-2F1B-9198466EB3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0D5AB3-170A-4BE8-A584-797CBC2C77C7}"/>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8" name="Footer Placeholder 7">
            <a:extLst>
              <a:ext uri="{FF2B5EF4-FFF2-40B4-BE49-F238E27FC236}">
                <a16:creationId xmlns:a16="http://schemas.microsoft.com/office/drawing/2014/main" id="{691C6521-B4F5-8201-AA4B-E94BBE15E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59F252-555A-070F-CE27-6C4359B196C6}"/>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153329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8AE0-0E59-FCC7-A960-FF63817F6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3B68B0-6283-11E5-19F1-88E238BB17CC}"/>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4" name="Footer Placeholder 3">
            <a:extLst>
              <a:ext uri="{FF2B5EF4-FFF2-40B4-BE49-F238E27FC236}">
                <a16:creationId xmlns:a16="http://schemas.microsoft.com/office/drawing/2014/main" id="{425FA7E3-5300-B51E-3A1A-0121EE346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50BD60-235A-5C9F-800D-1DEB0FF26D1F}"/>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198738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FB1F2-2C27-8BF0-5FAB-7138751FF6B5}"/>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3" name="Footer Placeholder 2">
            <a:extLst>
              <a:ext uri="{FF2B5EF4-FFF2-40B4-BE49-F238E27FC236}">
                <a16:creationId xmlns:a16="http://schemas.microsoft.com/office/drawing/2014/main" id="{7DF28AC6-A540-D0A9-79CC-9191764BC7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7DA793-4591-D4FC-341D-376423E31593}"/>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95923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7DE5-7065-E801-5B6E-AAC2C7113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25A3F4-A7DB-0CB2-0EDA-34FFFC322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81C12-B992-1FD9-DBCA-421403F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254B0-4D35-774C-13B8-6E54398E4F46}"/>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6" name="Footer Placeholder 5">
            <a:extLst>
              <a:ext uri="{FF2B5EF4-FFF2-40B4-BE49-F238E27FC236}">
                <a16:creationId xmlns:a16="http://schemas.microsoft.com/office/drawing/2014/main" id="{715E4889-BD8C-6D39-A5F0-E9B278696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A2CF6-07CE-76FA-DF09-CBD4608C4A64}"/>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347388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79D2-1147-140E-A7EE-3D629BE26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FB65B2-50F5-F0AF-3AA8-F55FBA279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06AAD3-93BE-F155-9002-FB5C5F21E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703FB-72DB-AB44-82EE-B15B3955F024}"/>
              </a:ext>
            </a:extLst>
          </p:cNvPr>
          <p:cNvSpPr>
            <a:spLocks noGrp="1"/>
          </p:cNvSpPr>
          <p:nvPr>
            <p:ph type="dt" sz="half" idx="10"/>
          </p:nvPr>
        </p:nvSpPr>
        <p:spPr/>
        <p:txBody>
          <a:bodyPr/>
          <a:lstStyle/>
          <a:p>
            <a:fld id="{0620C891-D61A-48F9-B783-F94BAF2A0AD3}" type="datetimeFigureOut">
              <a:rPr lang="en-US" smtClean="0"/>
              <a:t>2/16/23</a:t>
            </a:fld>
            <a:endParaRPr lang="en-US"/>
          </a:p>
        </p:txBody>
      </p:sp>
      <p:sp>
        <p:nvSpPr>
          <p:cNvPr id="6" name="Footer Placeholder 5">
            <a:extLst>
              <a:ext uri="{FF2B5EF4-FFF2-40B4-BE49-F238E27FC236}">
                <a16:creationId xmlns:a16="http://schemas.microsoft.com/office/drawing/2014/main" id="{18AE9FDD-A2B0-200D-AFF4-92F62292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18409-1A84-0BA2-A3BE-B73772CA858A}"/>
              </a:ext>
            </a:extLst>
          </p:cNvPr>
          <p:cNvSpPr>
            <a:spLocks noGrp="1"/>
          </p:cNvSpPr>
          <p:nvPr>
            <p:ph type="sldNum" sz="quarter" idx="12"/>
          </p:nvPr>
        </p:nvSpPr>
        <p:spPr/>
        <p:txBody>
          <a:bodyPr/>
          <a:lstStyle/>
          <a:p>
            <a:fld id="{5608A5CB-A57F-403D-B4B0-F8A6C0D57EFF}" type="slidenum">
              <a:rPr lang="en-US" smtClean="0"/>
              <a:t>‹#›</a:t>
            </a:fld>
            <a:endParaRPr lang="en-US"/>
          </a:p>
        </p:txBody>
      </p:sp>
    </p:spTree>
    <p:extLst>
      <p:ext uri="{BB962C8B-B14F-4D97-AF65-F5344CB8AC3E}">
        <p14:creationId xmlns:p14="http://schemas.microsoft.com/office/powerpoint/2010/main" val="244026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5A588-0D8B-0929-8453-CAB3C1CB1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664C2-B8BD-45B6-87F2-2A0362CA9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82E66-2D4F-9940-EDDF-F210A1E14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0C891-D61A-48F9-B783-F94BAF2A0AD3}" type="datetimeFigureOut">
              <a:rPr lang="en-US" smtClean="0"/>
              <a:t>2/16/23</a:t>
            </a:fld>
            <a:endParaRPr lang="en-US"/>
          </a:p>
        </p:txBody>
      </p:sp>
      <p:sp>
        <p:nvSpPr>
          <p:cNvPr id="5" name="Footer Placeholder 4">
            <a:extLst>
              <a:ext uri="{FF2B5EF4-FFF2-40B4-BE49-F238E27FC236}">
                <a16:creationId xmlns:a16="http://schemas.microsoft.com/office/drawing/2014/main" id="{9A6708E1-DF1F-DE6F-43DC-54D57C7CD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B98DB-A747-1504-E28F-503500846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A5CB-A57F-403D-B4B0-F8A6C0D57EFF}" type="slidenum">
              <a:rPr lang="en-US" smtClean="0"/>
              <a:t>‹#›</a:t>
            </a:fld>
            <a:endParaRPr lang="en-US"/>
          </a:p>
        </p:txBody>
      </p:sp>
    </p:spTree>
    <p:extLst>
      <p:ext uri="{BB962C8B-B14F-4D97-AF65-F5344CB8AC3E}">
        <p14:creationId xmlns:p14="http://schemas.microsoft.com/office/powerpoint/2010/main" val="104568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genderandradiatio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customXml" Target="../../customXml/item3.xml"/><Relationship Id="rId5" Type="http://schemas.openxmlformats.org/officeDocument/2006/relationships/image" Target="../media/image16.jpe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6.xml"/><Relationship Id="rId1" Type="http://schemas.openxmlformats.org/officeDocument/2006/relationships/customXml" Target="../../customXml/item4.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customXml" Target="../../customXml/item7.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customXml" Target="../../customXml/item1.xml"/><Relationship Id="rId5" Type="http://schemas.openxmlformats.org/officeDocument/2006/relationships/image" Target="../media/image23.jpe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customXml" Target="../../customXml/item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4D1412-15B3-37E7-532D-D6F14BB3EB3E}"/>
              </a:ext>
            </a:extLst>
          </p:cNvPr>
          <p:cNvSpPr>
            <a:spLocks noGrp="1"/>
          </p:cNvSpPr>
          <p:nvPr>
            <p:ph type="subTitle" idx="1"/>
          </p:nvPr>
        </p:nvSpPr>
        <p:spPr>
          <a:xfrm>
            <a:off x="1524000" y="4229567"/>
            <a:ext cx="9144000" cy="1655762"/>
          </a:xfrm>
        </p:spPr>
        <p:txBody>
          <a:bodyPr/>
          <a:lstStyle/>
          <a:p>
            <a:r>
              <a:rPr lang="en-US" sz="3200" b="1" dirty="0"/>
              <a:t>Mary Olson, Director</a:t>
            </a:r>
          </a:p>
          <a:p>
            <a:r>
              <a:rPr lang="en-US" sz="3200" b="1" dirty="0">
                <a:hlinkClick r:id="rId2"/>
              </a:rPr>
              <a:t>www.genderandradiation.org</a:t>
            </a:r>
            <a:r>
              <a:rPr lang="en-US" sz="3200" b="1" dirty="0"/>
              <a:t> </a:t>
            </a:r>
          </a:p>
          <a:p>
            <a:endParaRPr lang="en-US" b="1" dirty="0"/>
          </a:p>
        </p:txBody>
      </p:sp>
      <p:pic>
        <p:nvPicPr>
          <p:cNvPr id="5" name="Picture 4">
            <a:extLst>
              <a:ext uri="{FF2B5EF4-FFF2-40B4-BE49-F238E27FC236}">
                <a16:creationId xmlns:a16="http://schemas.microsoft.com/office/drawing/2014/main" id="{AFC0F363-8615-6F28-0B11-98AA9269E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188" y="1318428"/>
            <a:ext cx="10327341" cy="2051088"/>
          </a:xfrm>
          <a:prstGeom prst="rect">
            <a:avLst/>
          </a:prstGeom>
        </p:spPr>
      </p:pic>
    </p:spTree>
    <p:extLst>
      <p:ext uri="{BB962C8B-B14F-4D97-AF65-F5344CB8AC3E}">
        <p14:creationId xmlns:p14="http://schemas.microsoft.com/office/powerpoint/2010/main" val="427949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3C3C-F054-2D66-0745-3B7CA6BE6A06}"/>
              </a:ext>
            </a:extLst>
          </p:cNvPr>
          <p:cNvSpPr>
            <a:spLocks noGrp="1"/>
          </p:cNvSpPr>
          <p:nvPr>
            <p:ph type="title"/>
          </p:nvPr>
        </p:nvSpPr>
        <p:spPr/>
        <p:txBody>
          <a:bodyPr/>
          <a:lstStyle/>
          <a:p>
            <a:r>
              <a:rPr lang="en-US" dirty="0"/>
              <a:t>Tritium can also be—</a:t>
            </a:r>
            <a:r>
              <a:rPr lang="en-US" b="1" dirty="0"/>
              <a:t>organically bound into things besides water </a:t>
            </a:r>
          </a:p>
        </p:txBody>
      </p:sp>
      <p:sp>
        <p:nvSpPr>
          <p:cNvPr id="3" name="Content Placeholder 2">
            <a:extLst>
              <a:ext uri="{FF2B5EF4-FFF2-40B4-BE49-F238E27FC236}">
                <a16:creationId xmlns:a16="http://schemas.microsoft.com/office/drawing/2014/main" id="{8358294E-0C13-3E61-6B88-D00BE6B59886}"/>
              </a:ext>
            </a:extLst>
          </p:cNvPr>
          <p:cNvSpPr>
            <a:spLocks noGrp="1"/>
          </p:cNvSpPr>
          <p:nvPr>
            <p:ph idx="1"/>
          </p:nvPr>
        </p:nvSpPr>
        <p:spPr/>
        <p:txBody>
          <a:bodyPr>
            <a:normAutofit lnSpcReduction="10000"/>
          </a:bodyPr>
          <a:lstStyle/>
          <a:p>
            <a:r>
              <a:rPr lang="en-US" sz="3200" dirty="0"/>
              <a:t>Tritium will “sub” hydrogen in many biochemicals including:</a:t>
            </a:r>
          </a:p>
          <a:p>
            <a:pPr lvl="1"/>
            <a:r>
              <a:rPr lang="en-US" sz="3200" b="1" dirty="0"/>
              <a:t>proteins</a:t>
            </a:r>
          </a:p>
          <a:p>
            <a:pPr lvl="1"/>
            <a:r>
              <a:rPr lang="en-US" sz="3200" b="1" dirty="0"/>
              <a:t>nucleic acids (including DNA) </a:t>
            </a:r>
          </a:p>
          <a:p>
            <a:pPr lvl="1"/>
            <a:r>
              <a:rPr lang="en-US" sz="3200" b="1" dirty="0"/>
              <a:t>Carbohydrates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Bound tritium </a:t>
            </a:r>
            <a:r>
              <a:rPr kumimoji="0" lang="en-US" sz="3200" b="0" i="1" u="none" strike="noStrike" kern="1200" cap="none" spc="0" normalizeH="0" baseline="0" noProof="0" dirty="0">
                <a:ln>
                  <a:noFill/>
                </a:ln>
                <a:solidFill>
                  <a:prstClr val="black"/>
                </a:solidFill>
                <a:effectLst/>
                <a:uLnTx/>
                <a:uFillTx/>
                <a:ea typeface="+mn-ea"/>
                <a:cs typeface="+mn-cs"/>
              </a:rPr>
              <a:t>stays in body longer </a:t>
            </a:r>
            <a:r>
              <a:rPr lang="en-US" sz="3200" i="1" dirty="0">
                <a:solidFill>
                  <a:prstClr val="black"/>
                </a:solidFill>
              </a:rPr>
              <a:t>compared to </a:t>
            </a:r>
            <a:r>
              <a:rPr kumimoji="0" lang="en-US" sz="3200" b="0" i="1" u="none" strike="noStrike" kern="1200" cap="none" spc="0" normalizeH="0" baseline="0" noProof="0" dirty="0">
                <a:ln>
                  <a:noFill/>
                </a:ln>
                <a:solidFill>
                  <a:prstClr val="black"/>
                </a:solidFill>
                <a:effectLst/>
                <a:uLnTx/>
                <a:uFillTx/>
                <a:ea typeface="+mn-ea"/>
                <a:cs typeface="+mn-cs"/>
              </a:rPr>
              <a:t>intake of radioactive water. </a:t>
            </a:r>
            <a:r>
              <a:rPr lang="en-US" sz="3200" dirty="0">
                <a:solidFill>
                  <a:prstClr val="black"/>
                </a:solidFill>
              </a:rPr>
              <a:t>Longer means more radiation </a:t>
            </a:r>
            <a:r>
              <a:rPr kumimoji="0" lang="en-US" sz="3200" b="0" i="0" u="none" strike="noStrike" kern="1200" cap="none" spc="0" normalizeH="0" baseline="0" noProof="0" dirty="0">
                <a:ln>
                  <a:noFill/>
                </a:ln>
                <a:solidFill>
                  <a:prstClr val="black"/>
                </a:solidFill>
                <a:effectLst/>
                <a:uLnTx/>
                <a:uFillTx/>
                <a:ea typeface="+mn-ea"/>
                <a:cs typeface="+mn-cs"/>
              </a:rPr>
              <a:t>so </a:t>
            </a:r>
            <a:r>
              <a:rPr kumimoji="0" lang="en-US" sz="3200" b="1" i="0" u="none" strike="noStrike" kern="1200" cap="none" spc="0" normalizeH="0" baseline="0" noProof="0" dirty="0">
                <a:ln>
                  <a:noFill/>
                </a:ln>
                <a:solidFill>
                  <a:prstClr val="black"/>
                </a:solidFill>
                <a:effectLst/>
                <a:uLnTx/>
                <a:uFillTx/>
                <a:ea typeface="+mn-ea"/>
                <a:cs typeface="+mn-cs"/>
              </a:rPr>
              <a:t>total</a:t>
            </a:r>
            <a:r>
              <a:rPr kumimoji="0" lang="en-US" sz="3200" b="0" i="0" u="none" strike="noStrike" kern="1200" cap="none" spc="0" normalizeH="0" baseline="0" noProof="0" dirty="0">
                <a:ln>
                  <a:noFill/>
                </a:ln>
                <a:solidFill>
                  <a:prstClr val="black"/>
                </a:solidFill>
                <a:effectLst/>
                <a:uLnTx/>
                <a:uFillTx/>
                <a:ea typeface="+mn-ea"/>
                <a:cs typeface="+mn-cs"/>
              </a:rPr>
              <a:t> exposure from bound Tritium is about twice that from consuming tritiated water.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Bound Tritium increases the likelihood of </a:t>
            </a:r>
            <a:r>
              <a:rPr lang="en-US" sz="3200" dirty="0">
                <a:solidFill>
                  <a:prstClr val="black"/>
                </a:solidFill>
              </a:rPr>
              <a:t>harm from </a:t>
            </a:r>
            <a:r>
              <a:rPr kumimoji="0" lang="en-US" sz="3200" b="0" i="0" u="none" strike="noStrike" kern="1200" cap="none" spc="0" normalizeH="0" baseline="0" noProof="0" dirty="0">
                <a:ln>
                  <a:noFill/>
                </a:ln>
                <a:solidFill>
                  <a:prstClr val="black"/>
                </a:solidFill>
                <a:effectLst/>
                <a:uLnTx/>
                <a:uFillTx/>
                <a:ea typeface="+mn-ea"/>
                <a:cs typeface="+mn-cs"/>
              </a:rPr>
              <a:t>decay</a:t>
            </a:r>
          </a:p>
          <a:p>
            <a:pPr marL="457200" lvl="1" indent="0">
              <a:buNone/>
            </a:pPr>
            <a:endParaRPr lang="en-US" sz="2800" b="1" dirty="0"/>
          </a:p>
        </p:txBody>
      </p:sp>
    </p:spTree>
    <p:extLst>
      <p:ext uri="{BB962C8B-B14F-4D97-AF65-F5344CB8AC3E}">
        <p14:creationId xmlns:p14="http://schemas.microsoft.com/office/powerpoint/2010/main" val="646897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D147-57E6-7558-FA1D-AF7F1F867C97}"/>
              </a:ext>
            </a:extLst>
          </p:cNvPr>
          <p:cNvSpPr>
            <a:spLocks noGrp="1"/>
          </p:cNvSpPr>
          <p:nvPr>
            <p:ph type="title"/>
          </p:nvPr>
        </p:nvSpPr>
        <p:spPr>
          <a:xfrm>
            <a:off x="838200" y="125832"/>
            <a:ext cx="10515600" cy="1325563"/>
          </a:xfrm>
        </p:spPr>
        <p:txBody>
          <a:bodyPr/>
          <a:lstStyle/>
          <a:p>
            <a:r>
              <a:rPr lang="en-US" dirty="0"/>
              <a:t>How does Tritium get out of a reactor?</a:t>
            </a:r>
          </a:p>
        </p:txBody>
      </p:sp>
      <p:pic>
        <p:nvPicPr>
          <p:cNvPr id="4" name="Content Placeholder 3">
            <a:extLst>
              <a:ext uri="{FF2B5EF4-FFF2-40B4-BE49-F238E27FC236}">
                <a16:creationId xmlns:a16="http://schemas.microsoft.com/office/drawing/2014/main" id="{C8A9E921-2432-E348-707E-AEF3039BFF73}"/>
              </a:ext>
            </a:extLst>
          </p:cNvPr>
          <p:cNvPicPr>
            <a:picLocks noGrp="1" noChangeAspect="1"/>
          </p:cNvPicPr>
          <p:nvPr>
            <p:ph idx="1"/>
          </p:nvPr>
        </p:nvPicPr>
        <p:blipFill>
          <a:blip r:embed="rId2"/>
          <a:stretch>
            <a:fillRect/>
          </a:stretch>
        </p:blipFill>
        <p:spPr>
          <a:xfrm>
            <a:off x="98187" y="1467364"/>
            <a:ext cx="7150338" cy="3940900"/>
          </a:xfrm>
          <a:prstGeom prst="rect">
            <a:avLst/>
          </a:prstGeom>
        </p:spPr>
      </p:pic>
      <p:sp>
        <p:nvSpPr>
          <p:cNvPr id="5" name="TextBox 4">
            <a:extLst>
              <a:ext uri="{FF2B5EF4-FFF2-40B4-BE49-F238E27FC236}">
                <a16:creationId xmlns:a16="http://schemas.microsoft.com/office/drawing/2014/main" id="{B00D2967-9715-F7F9-B539-C15571B3394E}"/>
              </a:ext>
            </a:extLst>
          </p:cNvPr>
          <p:cNvSpPr txBox="1"/>
          <p:nvPr/>
        </p:nvSpPr>
        <p:spPr>
          <a:xfrm>
            <a:off x="7476565" y="1467364"/>
            <a:ext cx="41148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Routine venting</a:t>
            </a:r>
          </a:p>
          <a:p>
            <a:pPr marL="285750" indent="-285750">
              <a:buFont typeface="Arial" panose="020B0604020202020204" pitchFamily="34" charset="0"/>
              <a:buChar char="•"/>
            </a:pPr>
            <a:r>
              <a:rPr lang="en-US" sz="2400" dirty="0"/>
              <a:t>Leaking out of fuel pool and pipes</a:t>
            </a:r>
          </a:p>
          <a:p>
            <a:pPr marL="285750" indent="-285750">
              <a:buFont typeface="Arial" panose="020B0604020202020204" pitchFamily="34" charset="0"/>
              <a:buChar char="•"/>
            </a:pPr>
            <a:r>
              <a:rPr lang="en-US" sz="2400" dirty="0"/>
              <a:t>Every time the Reactor Vessel is opened for refueling or any other reason releases massive clouds of radioactive water vapor off-site</a:t>
            </a:r>
          </a:p>
          <a:p>
            <a:pPr marL="285750" indent="-285750">
              <a:buFont typeface="Arial" panose="020B0604020202020204" pitchFamily="34" charset="0"/>
              <a:buChar char="•"/>
            </a:pPr>
            <a:r>
              <a:rPr lang="en-US" sz="2400" dirty="0"/>
              <a:t>Planned dumping</a:t>
            </a:r>
          </a:p>
          <a:p>
            <a:pPr marL="285750" indent="-285750">
              <a:buFont typeface="Arial" panose="020B0604020202020204" pitchFamily="34" charset="0"/>
              <a:buChar char="•"/>
            </a:pPr>
            <a:r>
              <a:rPr lang="en-US" sz="2400" dirty="0"/>
              <a:t>Unplanned dumping (spills)</a:t>
            </a:r>
          </a:p>
        </p:txBody>
      </p:sp>
      <p:sp>
        <p:nvSpPr>
          <p:cNvPr id="6" name="TextBox 5">
            <a:extLst>
              <a:ext uri="{FF2B5EF4-FFF2-40B4-BE49-F238E27FC236}">
                <a16:creationId xmlns:a16="http://schemas.microsoft.com/office/drawing/2014/main" id="{DB50C90B-2F52-AA0B-D17E-9E2D11FB425D}"/>
              </a:ext>
            </a:extLst>
          </p:cNvPr>
          <p:cNvSpPr txBox="1"/>
          <p:nvPr/>
        </p:nvSpPr>
        <p:spPr>
          <a:xfrm>
            <a:off x="510988" y="5719482"/>
            <a:ext cx="11008659" cy="707886"/>
          </a:xfrm>
          <a:prstGeom prst="rect">
            <a:avLst/>
          </a:prstGeom>
          <a:noFill/>
        </p:spPr>
        <p:txBody>
          <a:bodyPr wrap="square" rtlCol="0">
            <a:spAutoFit/>
          </a:bodyPr>
          <a:lstStyle/>
          <a:p>
            <a:r>
              <a:rPr lang="en-US" sz="2000" b="1" dirty="0"/>
              <a:t>Dr Ian Fairlie has testified that women who are pregnant—or want to be—and children should not live within 10 miles of a nuclear reactor because of ongoing Tritium hazards</a:t>
            </a:r>
          </a:p>
        </p:txBody>
      </p:sp>
    </p:spTree>
    <p:extLst>
      <p:ext uri="{BB962C8B-B14F-4D97-AF65-F5344CB8AC3E}">
        <p14:creationId xmlns:p14="http://schemas.microsoft.com/office/powerpoint/2010/main" val="237777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208" y="0"/>
            <a:ext cx="5815584" cy="6858000"/>
          </a:xfrm>
          <a:prstGeom prst="rect">
            <a:avLst/>
          </a:prstGeom>
        </p:spPr>
      </p:pic>
    </p:spTree>
    <p:custDataLst>
      <p:custData r:id="rId1"/>
      <p:tags r:id="rId2"/>
    </p:custDataLst>
    <p:extLst>
      <p:ext uri="{BB962C8B-B14F-4D97-AF65-F5344CB8AC3E}">
        <p14:creationId xmlns:p14="http://schemas.microsoft.com/office/powerpoint/2010/main" val="283449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38188"/>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2119745" y="258632"/>
            <a:ext cx="9621982" cy="607738"/>
          </a:xfrm>
        </p:spPr>
        <p:txBody>
          <a:bodyPr>
            <a:normAutofit fontScale="90000"/>
          </a:bodyPr>
          <a:lstStyle/>
          <a:p>
            <a:br>
              <a:rPr lang="en-US" dirty="0"/>
            </a:br>
            <a:r>
              <a:rPr lang="en-US" sz="4900" dirty="0"/>
              <a:t>Radiation is more harmful to children</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6" y="111990"/>
            <a:ext cx="1508760" cy="150876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27" y="1953190"/>
            <a:ext cx="9631679" cy="4572000"/>
          </a:xfrm>
          <a:prstGeom prst="rect">
            <a:avLst/>
          </a:prstGeom>
        </p:spPr>
      </p:pic>
    </p:spTree>
    <p:custDataLst>
      <p:custData r:id="rId1"/>
      <p:tags r:id="rId2"/>
    </p:custDataLst>
    <p:extLst>
      <p:ext uri="{BB962C8B-B14F-4D97-AF65-F5344CB8AC3E}">
        <p14:creationId xmlns:p14="http://schemas.microsoft.com/office/powerpoint/2010/main" val="164729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40204"/>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349304" y="111990"/>
            <a:ext cx="9665677" cy="1232311"/>
          </a:xfrm>
        </p:spPr>
        <p:txBody>
          <a:bodyPr>
            <a:normAutofit fontScale="90000"/>
          </a:bodyPr>
          <a:lstStyle/>
          <a:p>
            <a:r>
              <a:rPr lang="en-US" dirty="0"/>
              <a:t>Lifetime Risk of Cancer Incidence </a:t>
            </a:r>
            <a:br>
              <a:rPr lang="en-US" dirty="0"/>
            </a:br>
            <a:r>
              <a:rPr lang="en-US" dirty="0"/>
              <a:t>(acute exposure between birth and age five)</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6" y="111990"/>
            <a:ext cx="1508760" cy="150876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319" y="1899139"/>
            <a:ext cx="1851970" cy="44805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4591" y="1899139"/>
            <a:ext cx="5177536" cy="4480560"/>
          </a:xfrm>
          <a:prstGeom prst="rect">
            <a:avLst/>
          </a:prstGeom>
        </p:spPr>
      </p:pic>
    </p:spTree>
    <p:custDataLst>
      <p:custData r:id="rId1"/>
      <p:tags r:id="rId2"/>
    </p:custDataLst>
    <p:extLst>
      <p:ext uri="{BB962C8B-B14F-4D97-AF65-F5344CB8AC3E}">
        <p14:creationId xmlns:p14="http://schemas.microsoft.com/office/powerpoint/2010/main" val="186177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40204"/>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02873" y="111990"/>
            <a:ext cx="9580418" cy="1090556"/>
          </a:xfrm>
        </p:spPr>
        <p:txBody>
          <a:bodyPr>
            <a:normAutofit fontScale="90000"/>
          </a:bodyPr>
          <a:lstStyle/>
          <a:p>
            <a:r>
              <a:rPr lang="en-US" dirty="0"/>
              <a:t>Lifetime Cancer fatalities among those exposed to ionizing radiation as adults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6" y="111990"/>
            <a:ext cx="1508760" cy="150876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626" y="1919325"/>
            <a:ext cx="2711911" cy="47548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9510" y="1919325"/>
            <a:ext cx="3552502" cy="4754880"/>
          </a:xfrm>
          <a:prstGeom prst="rect">
            <a:avLst/>
          </a:prstGeom>
        </p:spPr>
      </p:pic>
    </p:spTree>
    <p:custDataLst>
      <p:custData r:id="rId1"/>
      <p:tags r:id="rId2"/>
    </p:custDataLst>
    <p:extLst>
      <p:ext uri="{BB962C8B-B14F-4D97-AF65-F5344CB8AC3E}">
        <p14:creationId xmlns:p14="http://schemas.microsoft.com/office/powerpoint/2010/main" val="179165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5B29C-49DE-13C9-F366-9AC5EF5F33FE}"/>
              </a:ext>
            </a:extLst>
          </p:cNvPr>
          <p:cNvPicPr>
            <a:picLocks noChangeAspect="1"/>
          </p:cNvPicPr>
          <p:nvPr/>
        </p:nvPicPr>
        <p:blipFill rotWithShape="1">
          <a:blip r:embed="rId3"/>
          <a:srcRect l="25307" t="29023" r="21151" b="11853"/>
          <a:stretch/>
        </p:blipFill>
        <p:spPr>
          <a:xfrm>
            <a:off x="1278501" y="190500"/>
            <a:ext cx="9370449" cy="5820390"/>
          </a:xfrm>
          <a:prstGeom prst="rect">
            <a:avLst/>
          </a:prstGeom>
        </p:spPr>
      </p:pic>
      <p:sp>
        <p:nvSpPr>
          <p:cNvPr id="6" name="TextBox 5">
            <a:extLst>
              <a:ext uri="{FF2B5EF4-FFF2-40B4-BE49-F238E27FC236}">
                <a16:creationId xmlns:a16="http://schemas.microsoft.com/office/drawing/2014/main" id="{057EF5A3-C547-ABDA-76B3-9A874B45C8B9}"/>
              </a:ext>
            </a:extLst>
          </p:cNvPr>
          <p:cNvSpPr txBox="1"/>
          <p:nvPr/>
        </p:nvSpPr>
        <p:spPr>
          <a:xfrm>
            <a:off x="1278501" y="6010890"/>
            <a:ext cx="9370449" cy="369332"/>
          </a:xfrm>
          <a:prstGeom prst="rect">
            <a:avLst/>
          </a:prstGeom>
          <a:noFill/>
        </p:spPr>
        <p:txBody>
          <a:bodyPr wrap="square" rtlCol="0">
            <a:spAutoFit/>
          </a:bodyPr>
          <a:lstStyle/>
          <a:p>
            <a:r>
              <a:rPr lang="en-US" dirty="0"/>
              <a:t>Based on Table 12D-1, NAS, 2006, Biological Effects of Ionizing Radiation (BEIR VII)</a:t>
            </a:r>
          </a:p>
        </p:txBody>
      </p:sp>
    </p:spTree>
    <p:extLst>
      <p:ext uri="{BB962C8B-B14F-4D97-AF65-F5344CB8AC3E}">
        <p14:creationId xmlns:p14="http://schemas.microsoft.com/office/powerpoint/2010/main" val="365227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hQSERUUEhQWFBUVFBUUFRQUFBcUFxcUFxQXFBQVFxUYHCYeFxwkGRQUHy8gIycpLCwsFR4xNTAqNSYrLCkBCQoKDgwOGg8PFykcHBwsLCwpLCwpLCwsLCkpLCwpKSkpLCksKSksLCksLCwsLCksLCkpKSksLCwpKSwsLCwpLP/AABEIAMQBAQMBIgACEQEDEQH/xAAcAAACAgMBAQAAAAAAAAAAAAAEBQMGAAIHAQj/xABDEAABAwIEAwUFBgQEBgIDAAABAAIRAwQFEiExBkFRE2FxgZEiMkKhsQcUUsHR8CNiguEVcpKyFiRDY4OiU8IzRFT/xAAaAQADAQEBAQAAAAAAAAAAAAABAgMABAUG/8QAKhEAAgICAgECBQQDAAAAAAAAAAECESExAxJBBBMiMlFxwQVC4fAjkaH/2gAMAwEAAhEDEQA/AKu3CoptfWoGmcsvmRBzOGw6tyEbazukl9xCXHsbRp1MBwEuJ/lGvrqr0fs4vbx83lZwbOjAZJ74+AePyVz4c+z+3sxLWAv/ABH2iPOPoBtzOqiooq5N+Si8H/ZNFM1bskVXD2Gg+5/M483H5JpnucPMVAa1Hk8alo710R7EPWogiCJHelnHtkMZ1jwKMNxinWaHMcCEeHqtYpwgWONW0d2b9yz4XeXJQ4dxUQ7srhvZVNtdj4FTtrYzjeYltzLMyFp1wdlJmTiEmZeF3VLrzGqdPSZPQJPXxZ1TnA6BCzDq6xZrdG6lK61w55knyQrSpGlYBuF6F40KZlJajGgat20VKGrZGjGgpraF7KGuL9rdzr0RMToa4u8vio2srVQS0Cm0fE8x6aSvf+GqmUVJD9dhMkdQCBI8FqNYprY24PLI1CiJe/3itruhFc/5QjKdoYk+yOp0WoFg9OiApW0ydhKmmm3q8+gWr7x2who6N/VajFT47cWBjToTJj5a/NRcA8LCsXVq7T2DR70aZpj0S3jtxNcDWMsLs/2O2QbhjA4TLnu1/C4/2Kdr4aXk0XmxVcULegycgDRtDSZ79AqnfYtb1nHswZnUwRr5rrmIWVL3co2iJ5JEOEbYuns41nQpPbZb3EVSwtezpF+47+SW1KTq0ntRTHWVecf4epttXA5i9xhsOiOmgVduOBGVqbZeQQANCWx5c0vttMb3ItFXv8PNNpiqX+qqWIkyJ3K6NccDOpgltWR+HN/Zc84k9isWH3m6Hp1/RVhd5JTqsAErFrmWKpE+wCxQvYiiFG5qkMBPYoHsRz2qF7FjAD2JTi+B0rhuWo0HoeY8Cnr2Id7EKCnRz+pQubA6TWo/+zR+arnEPH9aoC2iOzbzPNdarU5VO4j4Fp1pdS9h/wAj4hTca0WUov5jmNjjlSm6XEuBOsmT6q44Xizaolp8RzCqeKYM+i4tqNLT8j4FB0KjqbszDBQux3x/Q6jQqSjaTFVsB4mZUhr/AGX/ACPgrPSqooi1QW0LdDOuANzCDq4uHHKyT38kRRqXhB3GKNbtqe5V+hd1HFwc4n2jHgjqNHkBJ7tVjWSVbx7+4Jtwvhge6p7OZ+T2J/EXAE+kqPDcIc8jMCG69xMfTxKf4bRZa1RUYXO0LS32efOUFJJ5D1bGf+GspNa2plc/nOoB7h+agvKTSYLtQNepB/TSPBTV8lYdq05hPuc56HpyS6tavLzEydXHpOsBXJinEbOZLB7Y0DyJLm7wT1Vee4ncknvV8FPKIEgRB01nr3qqY5Zhj8zdQTr4pZIKF0rCVpKyVMIk4kwoVWl3No08l2Lge27OwoN0B7JhPiRP5rmrhK6DwhfCpbhpAmnDD4AaFUiFDS5ty47L23w8N31KypbEnRxA7iozZfzO9VaggmPtzANSxtMgaFR4/WeKkMOwAiUFTxCqN2g+aFGIMVqO1jWB4rh97TfUqOqOBlzzJ752Xc7mnVqtPZ05dsBOk8iT0Wth9mTezY2oQA2HHmS7cn1QeBZUci/4Sq9F4u//APCDOp9FiGRC3ELRwUhWhSDETgoXtRDgo3BYwK9qgexFuCic1YwBUpoaoxMKjUNVasES4nhVOs0tqNDh9FzriHgd9KXUpezePiH6rq9RiFexI4pjxm4nA3sg9CE8wvi2pTbld7Q2DjuP1V44g4Kp15c32H9RsfELnGK4NUt3llQa9RsUqTRVyUkWqhX7T2nOzfT0TO0brp0KomHXrmHuXauEuGg6iBWb7TxneCMrmgj2QHcjB26lOo2yEsFKsLZzzDQXOJMACSn1KgKMjtW9o4RDZIaOYLuZO2nfrqr1b4BTaf4FJrBGXMANuYk+0895JS3FeB2VDObKejGgeqEoN6G45RTuRVKuM1aQ9vKWabEHfQaHVaNuhUEsOR3KPdPj08UzvOFbVoyPc9x6kzr3fCPGD4qu4lw9VojNbEugkljnS4DkQ74gpezLZ0rlg8aLlw9euaSKhA9k6bEmRBzbHSUY54Lj1gkanblyXM8Bx5zqrhWMFjsoaDpm+KQN1dcLxbtHlrdXBs5evLy5KvHL9rI8vG/mWgt0k6kwO+fIBBYrbg0nnmAHehH6lNre9ZUzQ0c2gjqOaHxdgbQfMagNb1Mu/sVVnOUrKsyonsVPb4XUf7jHO8Bp6qQRfkVmwXDa1s+m8iG1B7vONxPQ80w4d4Nd2gfWAyt1Dd5dynuV0r0QR9FRQwaxH27SC5pObpMCe9A3WIvAIc3zAP5JbxJc9nUcC17SBOZg07j3hU+64juYIa8RyBBk+hVE/qPgsdauZmPMlB1MWpio2m54zPIEATA6nuVQr3l1U0LzJMBtNupnv5J/gvAtRhFSp73PmfMo3ehZYL+9otqBcxpqECY5uSX/ABa8re6G0R/qKdYZUJpmm/pAKitKOsRsYSOxUKvuV3//AEn0CxWb7ovUDDgrQrYrUpQmpWhC3K0JWMRuCicFI9wQdxfU27vA8StZj2oEDdaAzsdJ6KGvi7PhqN9Y+oS65xh4+Frx1DoPpzSOSGont70Elrtx8xyI7lK9ip+JYoQ4Oa17SOREt8JH0KsWFYqK1MGDOzh0Pn5IpmaJyzVUTieiH13A+C6AFQsTdNd5/mKzAR8HcICrdBxEspkPyxOZ8+w0jmJEnuau42NjlEv94xIGw6eO64vinHxw4OtrPKaoP/MXDxmipGtOm3aG7SZkzokdH7VsQDpNyXfyuawtPdlhPHCA8n0RUvRMD56eiXV6rg852Hs+Tgfm4DX0VB4W+2GlUIZeN7Jx/wCo32qZ/wAzDq31Pkr5WxQBoLCHAjMGg5g9se9Td57FOhSPEbWhVZBgEjRw/NVgW+SWHUgEtPd0/fVSXt+GkOpSWO1IGsEzsDsO7xXgq/wi8/gn8onuTGOV47bChWGU6vlx8Z1M+Mq28C4oGuLnayA2RrGs+aqGIV+2rF/KYb/lGx89/Ndd4OtaVva05bNRwzu01k7CT3QuVZlaOqbqCTIalPsrhuwp1dh/3Jn5p5X4c7bKXuIaNYA18/3zQHHdu+ph76tKW1KOW4bG/wDCcHOHf7IOis+HXgq0KdRu1RjXjwcA4fVdCVnKLqOA29LXICertSjGn2srQIG+m3ctGjNUPQKW1EAg8yZTdUjWGMEBeqKlbAGY1UjnIgEXFVhnpZwJNMExEy3mI59Vy/8AxBpl1NjQDvMkHvj4Su0PMqj1uHIuywNHZO/iEkbCdWDvn6oDJknCmFZqQrvZlLvdaeQ2zeaeOpokjSBoBoB3LUNlOsCN2CNt9UUyi0dF4+2DgWuEg7grWjZMp+60D6rYMELFrmWJaRshpK8JWtSoAJK55xb9p7WE0rWHP2NTdreWn4j8vFczkkVSbLpimOUbcfxXgE+63dx8GjU+Oyr13xxPuNgdXan0Gg+a5bVxIhxfUcX1HakuMmfFe08SJ1lRlN+C0eNeS6XvFT3czB0A018uQQNTExpm9o8h+vcqu+8IM7n96KaxeQcx9481PPkqoItNMtiXRJ5bQPqh7i1a6Y37v3KAp3GvejaVdY3UG+6PEDOYnWenl3D5ra0u6tMnKNOURIEjf5JgW5h+SEuLYgGCdkwtfQc4djBJIedY8PNISAasu2zSY6TqoqdwS6TuND3ojD7RtVxhzR3Ex6Kt2RcaOa4zTf2lQmZL3ST1zElLS39nyXQuNcNdRcCzK+m8T7TQ4B43B+o81UvvNJ0ipSjoafskHnoRqD0PkrpkwbC5LwBGs7mIiCTK6DwvxEWEUST2c+z/ACOiQ4dBvp4qmYdase6WZvZmQRuCAAfmPVF4Rd5Hw7YmNddvpz9UQHW7SuC7lDjMdHfEP31QPGF12doabT7VQ5R/l3d+Q81rgTg9oPdPmNvloqzj2Odrcu5sYSxvSBoT5mT6Ickqj9x+ONy+wRwRw194re37lOHO7+jfPX0K65RtgIDQByXMvs8xVoq5QfaJLXN/kIBa7vhwPquuW1DLq7fkEsIYNOVsl+7tLDTdqHNLSOoIg/Uqp/Zndn7kKL/et6lW3P8A43mPkR6JxWxb2yD7MHTvVX4VucuIYhTHu9uKw/8ALTk/MLoSJWXaybuVr8akoiIHdK1y+1KDMT9pC1FUHZauKQ8V4jUt7d1eiAXUoe5p2fTBh4PTQzPKFjD5z4QVxrr0+iGwnGW3VBlVkgPaHQdx1HqjWDTVYxqDIW1MKB1ZtMOL3BrWguLnGABzJKW4Bjn35z3UgRbsOQVDoazviyj4WDrue5EA4L5MDWNzyH6laNpyfzRVNgiI06L0wFgkPZrFv2q9WMcW43+0d9zmpUZp0p1dOrh39B3eqpjbkMGY7n3Z1PTMe9Lu3zuj4RqVHWrlzvoFxKN7Om60FC5Ljqmts4wgcPsSYTynaQNUs2isEaUm6zzRVGooy4DYSvW3EbtSUUsYU3omlWSyldtPcp+0hY1juhcQpq1SQfBIqV2ifvUhEFE1NoM+P0ASq+pupkPZy18t4TBj/wB+KjvBmHlHrohoDVjXBMVpXTDb1mghw05Hug8nD99FWuJeAX0TmEuYfdqDbnAcPhKEqvNC4Y9uxPz5jzXY8OuRVotO4cBvrIPVdEXaOSSpnCsMs30ajXFsjOA4amWOblePkm+McMua+KbS4F2YEDQDYDx1+XeurXfBttU1yFhP4DA9DIW11gFKnRqPOZxaxzgS7mBpoPAJ1sUpmA5qVIh8thjjMbQ0kqiufojcR42FRrqJp5HTBcDILeYAiRPidElNyEs8lYYTLF9n9Mm8cfw0XHzLmgfmu42F12lNpJ1iD4hcV+zhs/eKo/kpj/2cfqF0jC7zQie/8leGiE9j7F8Plk7OHunv6Kk4Bcup4xUDwP41qDp1puAHyBVifezzPgeiqd1/Dxe0fyeKtPyLZA9SqMRHVaXU9F498IZl37I8FFUrqYwV2iHuaIexzHCWuaWkdQRBUDbmBtK9ZfA76ImKX9nFyaL7iwqH2qFQuZ3sJ3HyP9Su9ziDKTHPrODGsBc5x2gfvZc+40qfc8StbwaMqfwa0ekn+k/+iC4txV+JXjbKif4FI5qzgdHOG+vdsO+eixgqrWr45VIaDRsabvB1Ug8/02HedujYRZMoUm06YDWsEADol2CVW0WNpBoa1oDWwIgdD+qZOrDMjQAllQAIevcqMVd1A+osY2+8FYoM69WMfLnbZWd7tf0TLBrHN7RSq2pZ3hXCzpAAALlm6wdXHG8hNNzWBQ1b6VM60LtkrxDD6zR7LfzUUrL2MqFUHmjvuocNVzu8dVHvFw9QicKxCrnaKdR7Z3BOYd8g6KntEny06ot9e1y7L2hUnSULh+KOqO7N4Af3bOHUdEZTpa7JGqKJ2FMAhe54XmRDVqpCUYY0qhhbl6Sszk6Si7eq9vvDTmCgEG4nH8IOG4cCuifZ9iHaWzPGD4/uVzziY/wNOZEKw/ZHfy19P8Lw4eB0/J3qrw0cvJs61bD2kLjxz0Ht2EAH/LIzfKUVae95IDFHOyn4gdx+XirRIs+aOJLM0679CIcW+h+YQVJznacuZ6BdG47wfs3ZywOY7TNGoPQ9DoqLUpCdNBtpoE1GTOgcBUyy0mID6ryB/K0Bk+oKtNO4gT5fNJOGqWWyod7CR51HH9EZc1YDR1P0TIRjms7OMzffZOn4m8wqRj+LPF3QcZy067HB3KHRpPgrGy4I1nbn4BVnilpNsTzYWu9Hf3RbwBI6zZVpaFOXpRgN1mptPVod6iU2zwEo5LSYXe6J02lDXLNYIIIRFvViZ1BjQaRG2qys11V+aANgBI2ARQCm8d4U6vaOYILmua9smBIOup20JS/7OsGNvTeamUve7XKQ6GjYT6+qs/E+FOqWz2jcQ6NJOUzA15whOEMKc2kXOhuZ59knUchtPRHyAcFs7Iim8gQ4Huka/wB0XTw4M1L27HQa7jdb3L5axszE6xHkjZqFxJheF2i8q1cst6GFq6oETEXbFYt+1CxAx84YPT1lWe2KruHCAE6o1Vwz2d3Hod0a4CJp1Ad0jp1kXb1VOi6jY2fYtduAR3gFRU+HqIMikwE8w0D6KS3uO9GtrhG6FlAHt8CpNdmDGh34gNfUogWLVBWvo0GpW1ncEnVCxepJc4eI0STEaHZsfUdMMaXGBJVlrv0/RRU4c1EBQbbjA5gBRDpjaprrtyiU6s8ZZWBAkOG7Xbj9Qpbjg+iKnaMbkP8AL7s9cuwPhCEdwo8VBUY+SORESOid9XoWPdPJBxNpQHTOPoZ+gRP2WXeW7idHM28HNP5lQ8YMy2zQdzVb/tcknDd4aVdrx8AnTxH5wPNUhojybPpZlwGST0St9wXu7tdEPeXoe1sHR0O06bhUzjbEDnY1pIgFxgkTO2yul1RyylZasUtmVm5YDhMEESCQe9UzE+FaDne4abgdezIAPi0ggeIhLMNx+rQJglzT7zXEx4joU4o8Q06rtfZcfxbeuywykF0aYZSYwTDGwCTymZMeKA7YvcXDYaN/X81NfEu9kHTnCaYHhYL2E7Dl3o3QaIMOwypW9mk0nqdgO+ShOJMILKNWkdXNY+SObgJH5LpVvctpNe90BrGFx7gBJXMcKxl19cXNRwhjsoazoDI9SAJSXYaLBwNXD7Og7/ttHm32T9FYqp0VG+za4i2yH/p1KjPR0/mrlWq6aImCbapqJRz6nRundCUWLs1QA85+iGu6hY+WgOILt3ZY0EeqYVuh0aw/D8x+ql+8EbNA9EsbjT4kMaHSPiG3M/VC1sWuHOMBkSY9o7RofVagdh0anUepW1a4kDujnOhSNlWu47Nj+o8tfmmltaOFMl+jsokDaQeS1GuwW4HtHxUYPVb1DqVHCISTsmr1RZVixj54t3QjqddKRUUjK65XE7YMd0q6Jp19UlpVkVTqqbR0RkPreseSYMqGEnsnptTcEhpyE93jBY86bIFvE1Rx1aWdE/rWNNxl0LYYXQeIBE9xCKoTPgX2HE7c4Y86nSNfrsrBbVxJg6ckouOF2aGmRp4IulSyCEHQdjg3IXjayUduZRlrUlFFJQSRXftCrSKTOrnO9AB/9il/CNsHVK7SP/1a0T+JoDh9FNxRNS5IiRSY0f1OMx6EIzhuzLKtSf8A4a0nf4HzrtyK6Y6POntnR+EKoqWlNxdOjmx3NcWD6BVbjR7TdODdmta3ziT9U64Tr5bXlpUqDTpOiWXtGmX5jTc4udqQdNeZXS02sHG8MrML02xImNNpO09JVtoYFTc4jJGk7lFXGDhjIAEGT1+qnKMqwikFG8sQcPW5jnJOx6BXKmRSpl7tA3We4KvWlTI46QBA1HPuSXiziZ73mgSWNgGRz5qXHBt2y0mk+qDuMPtJZVt3UqEjOcjiQQcm5juOyk+y+0z0az+RqBo/pbJ/3KucF8DjEKj81Ts2NBhrTLi4jQweS6twnw19xtRRcZdme5x6ku0+QCpSuhStcJUOzub2l+CuHgd1QT+QVv5KsOZ2WMO6XFqD/VTMfRvzVlpu5FNRiexMVGnvRl1aakh0e1PTkNCgQQHAg7Kd+MgHVjvIhBgPG2NTYGRl0JeZ3nXTvTO0tQILjMnaZS5/E7R/0n+oUQ4iB+B/+oIUGywVnNBkactENcn2T4H6gpScc/7b/wDUP0WwxbNpkdtGpB3WpmshedVjCo3O19FkpwBGixQysWMfNLXaDwW7HKBnRSNKiWQZSejqBSxjkZSqpGi8WOqFxAUd3jgbzQLCStHW1OZdJU6XkewO8x5zuZPdyQ9LGnDr5FPaDaP4R6KV2G27+Q+ia46oZRntSPeH8dOYAnQqx1riVT/8FdSdLDLfmndtXkaqckvAyt72FOraoq0rwlvNEUAXeyCGzzPJCKyVl8prgFn2taq923aunzp5W+mv7KNwQFxuHaSXV2/6mOI/3IbAb7snOpu3bVBJGmaWw0+eo6SQi8FrNy1wP/m06FuV7T/s+i6Ho8ryWjh/CwbZz5gGo8xHLSFtbWmpJkzy5BMcFZ/yjP5i53q4/ovazWtXTxyaRzzimxdQqBrnSSTE7bKK9xIn2WtJIaT5IgWo9o9QgbeoO0nrmb8pCpZNoQG7qOnMII18kDeU23JblGao3p06Epu10696g4bYG1397jHqoTlTsrBFQfdVrWoeyLqNRp0IMO8PBfQtLN2bM5l2RuY9XZRPzlc64j4H+83FGtTO9Sm2q3q3OJcPKV0q830Qhyx5Pld0Uaa2UfjYdlc2NxybWNF/+WqI/IqxUKwzDN7sifCdUk+0SzNSxqx7zIqt8WHMflKnwq+FajTqj42Nd5ka/OU7AWq9umGnBazMHDKWlpkc9uUdUCaIPJB03KftigY1q2w6qCpankUTutxTRABUqD3ENbE95geJKNq2NRkZgNebTIUtGiAZ02IPLQ768lNdViWBgmAcxJIOsRGnLUrWahRXqQ70Wwctqg9ojw1UQI2MysYk1Xi8jvWImPnS4ocwoWqalWg67Jm7C87QWwoPB0w+IWU0VSXj8Oc3l6rQSNwleSiTQxouCl7GUvpuRlKqVNjqJJ91UlO2K2p1UXTrhI2VjFmzaJAUIMFbXF6Nhqeg/eiJssGfU985RvAmYQqx0qIhVnQAk8gNSjTh3ZsL3k5iJ9lxGUfvcwjaFSnQYC0DvJ1Ph9PVQClUq+0QQNYB6d/6Jlg002qEFO/bSqEucHmNXSIqUzEt7nDUgqfhy9Lq7wCSMrnNnfeTI66n5oq54XFX4cpnRw0E+Cd8GcMluZ3ZkfDLjlmN4668+5V7KjhlxOLyX6jRyUKbDyY0HxgT80vu6gLvyXlDECKnZVQ5p+El2YHprCy7ty18bzqO/u8VWE46Iz4Zp/8AT24uAKR07kjmMpHU/RM8QeOzA2Sqq7RvifornMxW9+nmfqrHwzgbWt7V2rn6gdAk2H2nbVQ34Rq48usK+UKIyiI8l89+qepr/HF/c7/T8f7mb4TQzVh0br5pjf6FSYXRAmPBeYrtK6v0uHX06f1bf4F53c/sJr2HAtds4EEdxEH5Km8CXBbQqW7vet6z6f8ASSS0/wC5W649rfyVKqf8tio5Mu6cf+Vn9gP9S9JkS2trQiKNYFAOeow6NkQD6mzvWxpHklVC8KMp3h5rACTT6qMvjQStX3eiibcA7ImIa11FQtPdHovcu2qExFsPLvBEWL8wjTvn8kDEmYLF52IWI2A+balTVNsExY03AOPsHcJNXdrssY9T2iibTtHRuzY9sjUHZDnCmncT05QkOA4rBDHugcidgVZ6lwI2nvnT0UJKmejCSnGzKWCMIg5T38x581J/w2zSDy/PmhBdiZA25nRF22JRr15nn+aATSvwz+F0eOqGp8O1fidA7lYKN+B7x1OwG/oihdADWNeUyUKGTYrw7BmU2ghsnfXc+JKZvoSJ20iERnEaiD0W9LKBO/Qclg2LaGCDPmJzRsI2/Uo17Bz06BE2Vm55OUwOZ/ILTEcDcNQSVqxgaDi5dW6CLW1pkQ/NrzadFJVwD4qNUjuLj9UhpXbqZgz4FHUsYbO5ae5ckp8vG/iVr+/38l5ennHMH+Qu5tqxblqiXNBcx45xqWk+SZ2b+3oA/G36j9VraYhIhxzDrzCjs6Lreo5x/wDxO1BGvqFfj5I8kU4/6OWdtU1TWV+V/Ar4jumtp9q4Ohrg0gci4aT5gj0VXrcUUyzTNInQjqFecRtW1ZIHaUqgh4H16gzz5Ll3GGA1bJ86voPP8OpA82O6OHz3Hd2cfLnqefzcKT7LyAVr95JOZzZ5AmO5ZZ8XXNA/w6jhrsTIPkUnr15ccpJHJRCk49y04RmqkkyabWj6W4AxapcWVOtVaGufmiNiAYDu6YTa+1aUPwtZ9lZ0KX4aNNvnlBPzUl0Tsd0YQjxxUY4SA227YjuDCp3HdMvoCo3SpbuFVvXT3h6a/wBKt+JujRKn0i8EObmEQesH6omBcNxEVqbKjdntB/UeRkI5hVS4XpuoV6tm4n2CalGfipn9/VWpzi3cImCGlTU39UuF4ETSvAdCiAMc4HRYKABUdMhSGusA1qEEkfvZQUjkOuo5LKjvaJ/ey1qXA3A8QgEJ++hYl3+IDosRAcEut1C0rFiUYnplWvA3Z6ftaxosWJJ6L8DfYLfQHTYdSprK3BaHEmfHbwXqxQOxjCytRObWfFMsgYJAExzAXixYZG1pVzAkgHyRD9x/deLEktDoseGHSEwy6LFil6WTcMnnS2JsVw5hB0VTu6Ia7Sd1ixdaPa9BJtU2e07tzD7JVy4fu3VKZD9f7rFi5+kYztKrH9dFe3dBllZikTlmHakHbySytSbVe+lUaHU3bscJHL0WLFWeIs8vj+Ls3nBx/jLB2Wt46lSnLAcMxkiSdJ6aJVY61aYPOo0HwLgF6sXVHRwS2z6oo+74R9FFdO5814sTMVFZxOqYJ7ylVrcOLt1ixKEQcbns6tncM0qCqGT1aRJB9T6lXY0wvViCC9glxbtPJLqlEDZYsTANXXrmjT5o6jdEgbarFiIGR1Kp7Q+X0UGPVTToPezR0LFiUxyv/HKv4j81ixYsM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girl being assessed for radioactivity.jpg"/>
          <p:cNvPicPr>
            <a:picLocks noChangeAspect="1"/>
          </p:cNvPicPr>
          <p:nvPr/>
        </p:nvPicPr>
        <p:blipFill>
          <a:blip r:embed="rId5" cstate="print"/>
          <a:stretch>
            <a:fillRect/>
          </a:stretch>
        </p:blipFill>
        <p:spPr>
          <a:xfrm>
            <a:off x="1590399" y="0"/>
            <a:ext cx="9011203" cy="6858000"/>
          </a:xfrm>
          <a:prstGeom prst="rect">
            <a:avLst/>
          </a:prstGeom>
        </p:spPr>
      </p:pic>
    </p:spTree>
    <p:custDataLst>
      <p:custData r:id="rId1"/>
      <p:tags r:id="rId2"/>
    </p:custDataLst>
    <p:extLst>
      <p:ext uri="{BB962C8B-B14F-4D97-AF65-F5344CB8AC3E}">
        <p14:creationId xmlns:p14="http://schemas.microsoft.com/office/powerpoint/2010/main" val="233309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40204"/>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ound Single Corner Rectangle 9"/>
          <p:cNvSpPr/>
          <p:nvPr/>
        </p:nvSpPr>
        <p:spPr>
          <a:xfrm>
            <a:off x="0" y="1965672"/>
            <a:ext cx="12192000" cy="4979094"/>
          </a:xfrm>
          <a:prstGeom prst="round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739390" y="215900"/>
            <a:ext cx="8347710" cy="1204319"/>
          </a:xfrm>
        </p:spPr>
        <p:txBody>
          <a:bodyPr>
            <a:normAutofit/>
          </a:bodyPr>
          <a:lstStyle/>
          <a:p>
            <a:r>
              <a:rPr lang="en-US" sz="3200" b="1" dirty="0">
                <a:solidFill>
                  <a:prstClr val="black"/>
                </a:solidFill>
              </a:rPr>
              <a:t>Radiation Induced Chromosomal Aberrations, </a:t>
            </a:r>
            <a:br>
              <a:rPr lang="en-US" sz="3200" b="1" dirty="0">
                <a:solidFill>
                  <a:prstClr val="black"/>
                </a:solidFill>
              </a:rPr>
            </a:br>
            <a:r>
              <a:rPr lang="en-US" sz="3200" b="1" dirty="0">
                <a:solidFill>
                  <a:prstClr val="black"/>
                </a:solidFill>
              </a:rPr>
              <a:t>as seen with microscope </a:t>
            </a:r>
            <a:endParaRPr lang="en-US" sz="48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521" y="118710"/>
            <a:ext cx="1508760" cy="1508760"/>
          </a:xfrm>
          <a:prstGeom prst="rect">
            <a:avLst/>
          </a:prstGeom>
        </p:spPr>
      </p:pic>
      <p:sp>
        <p:nvSpPr>
          <p:cNvPr id="2" name="Content Placeholder 1"/>
          <p:cNvSpPr>
            <a:spLocks noGrp="1"/>
          </p:cNvSpPr>
          <p:nvPr>
            <p:ph idx="1"/>
          </p:nvPr>
        </p:nvSpPr>
        <p:spPr>
          <a:xfrm>
            <a:off x="457200" y="2228850"/>
            <a:ext cx="11163300" cy="4402038"/>
          </a:xfrm>
        </p:spPr>
        <p:txBody>
          <a:bodyPr>
            <a:normAutofit/>
          </a:bodyPr>
          <a:lstStyle/>
          <a:p>
            <a:pPr lvl="2"/>
            <a:r>
              <a:rPr lang="en-US" dirty="0">
                <a:solidFill>
                  <a:schemeClr val="bg1"/>
                </a:solidFill>
              </a:rPr>
              <a:t> </a:t>
            </a:r>
          </a:p>
        </p:txBody>
      </p:sp>
      <p:pic>
        <p:nvPicPr>
          <p:cNvPr id="4" name="Picture 3"/>
          <p:cNvPicPr>
            <a:picLocks noChangeAspect="1"/>
          </p:cNvPicPr>
          <p:nvPr/>
        </p:nvPicPr>
        <p:blipFill>
          <a:blip r:embed="rId6"/>
          <a:stretch>
            <a:fillRect/>
          </a:stretch>
        </p:blipFill>
        <p:spPr>
          <a:xfrm>
            <a:off x="3379255" y="2228850"/>
            <a:ext cx="5066215" cy="4011516"/>
          </a:xfrm>
          <a:prstGeom prst="rect">
            <a:avLst/>
          </a:prstGeom>
        </p:spPr>
      </p:pic>
    </p:spTree>
    <p:custDataLst>
      <p:custData r:id="rId1"/>
      <p:tags r:id="rId2"/>
    </p:custDataLst>
    <p:extLst>
      <p:ext uri="{BB962C8B-B14F-4D97-AF65-F5344CB8AC3E}">
        <p14:creationId xmlns:p14="http://schemas.microsoft.com/office/powerpoint/2010/main" val="315084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40204"/>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2460812"/>
            <a:ext cx="10515600" cy="672352"/>
          </a:xfrm>
        </p:spPr>
        <p:txBody>
          <a:bodyPr>
            <a:normAutofit fontScale="90000"/>
          </a:bodyPr>
          <a:lstStyle/>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6" y="111990"/>
            <a:ext cx="1508760" cy="1508760"/>
          </a:xfrm>
          <a:prstGeom prst="rect">
            <a:avLst/>
          </a:prstGeom>
        </p:spPr>
      </p:pic>
      <p:sp>
        <p:nvSpPr>
          <p:cNvPr id="10" name="Round Single Corner Rectangle 9"/>
          <p:cNvSpPr/>
          <p:nvPr/>
        </p:nvSpPr>
        <p:spPr>
          <a:xfrm>
            <a:off x="0" y="1979113"/>
            <a:ext cx="12192000" cy="4979094"/>
          </a:xfrm>
          <a:prstGeom prst="round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38200" y="111990"/>
            <a:ext cx="10515600" cy="6064973"/>
          </a:xfrm>
        </p:spPr>
        <p:txBody>
          <a:bodyPr>
            <a:normAutofit/>
          </a:bodyPr>
          <a:lstStyle/>
          <a:p>
            <a:pPr marL="914400" lvl="2" indent="0">
              <a:buNone/>
            </a:pPr>
            <a:endParaRPr lang="en-US" sz="3200" dirty="0"/>
          </a:p>
          <a:p>
            <a:pPr marL="914400" lvl="2" indent="0">
              <a:buNone/>
            </a:pPr>
            <a:r>
              <a:rPr lang="en-US" sz="3200" dirty="0"/>
              <a:t>			</a:t>
            </a:r>
            <a:r>
              <a:rPr lang="en-US" sz="4000" dirty="0">
                <a:latin typeface="+mj-lt"/>
              </a:rPr>
              <a:t>Ionizing</a:t>
            </a:r>
            <a:r>
              <a:rPr lang="en-US" sz="3200" dirty="0">
                <a:latin typeface="+mj-lt"/>
              </a:rPr>
              <a:t> </a:t>
            </a:r>
            <a:r>
              <a:rPr lang="en-US" sz="4000" dirty="0">
                <a:latin typeface="+mj-lt"/>
              </a:rPr>
              <a:t>Radiation:</a:t>
            </a:r>
            <a:r>
              <a:rPr lang="en-US" sz="3600" dirty="0">
                <a:latin typeface="+mj-lt"/>
              </a:rPr>
              <a:t> </a:t>
            </a:r>
          </a:p>
          <a:p>
            <a:pPr marL="914400" lvl="2" indent="0">
              <a:buNone/>
            </a:pPr>
            <a:r>
              <a:rPr lang="en-US" sz="3600" dirty="0">
                <a:latin typeface="+mj-lt"/>
              </a:rPr>
              <a:t>			</a:t>
            </a:r>
            <a:r>
              <a:rPr lang="en-US" sz="4000" dirty="0">
                <a:latin typeface="+mj-lt"/>
              </a:rPr>
              <a:t>Non-Cancer Medical Impacts</a:t>
            </a:r>
          </a:p>
          <a:p>
            <a:pPr lvl="2"/>
            <a:endParaRPr lang="en-US" sz="3200" dirty="0"/>
          </a:p>
          <a:p>
            <a:pPr lvl="2"/>
            <a:endParaRPr lang="en-US" sz="3200" dirty="0">
              <a:solidFill>
                <a:schemeClr val="bg1"/>
              </a:solidFill>
            </a:endParaRPr>
          </a:p>
          <a:p>
            <a:pPr lvl="2"/>
            <a:endParaRPr lang="en-US" sz="3200" dirty="0"/>
          </a:p>
        </p:txBody>
      </p:sp>
      <p:pic>
        <p:nvPicPr>
          <p:cNvPr id="4" name="Picture 3"/>
          <p:cNvPicPr>
            <a:picLocks noChangeAspect="1"/>
          </p:cNvPicPr>
          <p:nvPr/>
        </p:nvPicPr>
        <p:blipFill>
          <a:blip r:embed="rId6"/>
          <a:stretch>
            <a:fillRect/>
          </a:stretch>
        </p:blipFill>
        <p:spPr>
          <a:xfrm>
            <a:off x="3663058" y="2460812"/>
            <a:ext cx="4328535" cy="3426249"/>
          </a:xfrm>
          <a:prstGeom prst="rect">
            <a:avLst/>
          </a:prstGeom>
        </p:spPr>
      </p:pic>
      <p:sp>
        <p:nvSpPr>
          <p:cNvPr id="3" name="TextBox 2">
            <a:extLst>
              <a:ext uri="{FF2B5EF4-FFF2-40B4-BE49-F238E27FC236}">
                <a16:creationId xmlns:a16="http://schemas.microsoft.com/office/drawing/2014/main" id="{51F03FDE-33CB-9EB4-C3C3-0626304F86F9}"/>
              </a:ext>
            </a:extLst>
          </p:cNvPr>
          <p:cNvSpPr txBox="1"/>
          <p:nvPr/>
        </p:nvSpPr>
        <p:spPr>
          <a:xfrm>
            <a:off x="636495" y="6038124"/>
            <a:ext cx="11107270" cy="707886"/>
          </a:xfrm>
          <a:prstGeom prst="rect">
            <a:avLst/>
          </a:prstGeom>
          <a:noFill/>
        </p:spPr>
        <p:txBody>
          <a:bodyPr wrap="square" rtlCol="0">
            <a:spAutoFit/>
          </a:bodyPr>
          <a:lstStyle/>
          <a:p>
            <a:r>
              <a:rPr lang="en-US" sz="2000" b="1" dirty="0">
                <a:solidFill>
                  <a:schemeClr val="bg1"/>
                </a:solidFill>
              </a:rPr>
              <a:t>Most catastrophic reproductive impacts of radiation exposure will be loss of pregnancy so early it is only detectible as infertility </a:t>
            </a:r>
          </a:p>
        </p:txBody>
      </p:sp>
    </p:spTree>
    <p:custDataLst>
      <p:custData r:id="rId1"/>
      <p:tags r:id="rId2"/>
    </p:custDataLst>
    <p:extLst>
      <p:ext uri="{BB962C8B-B14F-4D97-AF65-F5344CB8AC3E}">
        <p14:creationId xmlns:p14="http://schemas.microsoft.com/office/powerpoint/2010/main" val="116356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1740204"/>
            <a:ext cx="12192000" cy="5204562"/>
          </a:xfrm>
          <a:prstGeom prst="round1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2460812"/>
            <a:ext cx="10515600" cy="672352"/>
          </a:xfrm>
        </p:spPr>
        <p:txBody>
          <a:bodyPr>
            <a:normAutofit fontScale="90000"/>
          </a:bodyPr>
          <a:lstStyle/>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246" y="111990"/>
            <a:ext cx="1508760" cy="1508760"/>
          </a:xfrm>
          <a:prstGeom prst="rect">
            <a:avLst/>
          </a:prstGeom>
        </p:spPr>
      </p:pic>
      <p:sp>
        <p:nvSpPr>
          <p:cNvPr id="10" name="Round Single Corner Rectangle 9"/>
          <p:cNvSpPr/>
          <p:nvPr/>
        </p:nvSpPr>
        <p:spPr>
          <a:xfrm>
            <a:off x="0" y="1979113"/>
            <a:ext cx="12192000" cy="4979094"/>
          </a:xfrm>
          <a:prstGeom prst="round1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38200" y="111990"/>
            <a:ext cx="10515600" cy="6064973"/>
          </a:xfrm>
        </p:spPr>
        <p:txBody>
          <a:bodyPr>
            <a:normAutofit/>
          </a:bodyPr>
          <a:lstStyle/>
          <a:p>
            <a:pPr lvl="2"/>
            <a:endParaRPr lang="en-US" sz="2800" dirty="0"/>
          </a:p>
          <a:p>
            <a:pPr marL="914400" lvl="2" indent="0">
              <a:buNone/>
            </a:pPr>
            <a:r>
              <a:rPr lang="en-US" sz="3200" dirty="0"/>
              <a:t>		</a:t>
            </a:r>
            <a:r>
              <a:rPr lang="en-US" sz="3600" dirty="0"/>
              <a:t>Medical Impacts of  Ionizing Radiation: </a:t>
            </a:r>
          </a:p>
          <a:p>
            <a:pPr marL="914400" lvl="2" indent="0">
              <a:buNone/>
            </a:pPr>
            <a:r>
              <a:rPr lang="en-US" sz="3600" dirty="0"/>
              <a:t>		Cancer</a:t>
            </a:r>
          </a:p>
          <a:p>
            <a:pPr lvl="2"/>
            <a:endParaRPr lang="en-US" sz="3200" dirty="0"/>
          </a:p>
          <a:p>
            <a:pPr lvl="2"/>
            <a:endParaRPr lang="en-US" sz="3200" dirty="0">
              <a:solidFill>
                <a:schemeClr val="bg1"/>
              </a:solidFill>
            </a:endParaRPr>
          </a:p>
          <a:p>
            <a:pPr lvl="2"/>
            <a:endParaRPr lang="en-US" sz="3200" dirty="0"/>
          </a:p>
        </p:txBody>
      </p:sp>
      <p:pic>
        <p:nvPicPr>
          <p:cNvPr id="3" name="Picture 2"/>
          <p:cNvPicPr>
            <a:picLocks noChangeAspect="1"/>
          </p:cNvPicPr>
          <p:nvPr/>
        </p:nvPicPr>
        <p:blipFill>
          <a:blip r:embed="rId6"/>
          <a:stretch>
            <a:fillRect/>
          </a:stretch>
        </p:blipFill>
        <p:spPr>
          <a:xfrm>
            <a:off x="3062495" y="2098758"/>
            <a:ext cx="5657578" cy="3968840"/>
          </a:xfrm>
          <a:prstGeom prst="rect">
            <a:avLst/>
          </a:prstGeom>
        </p:spPr>
      </p:pic>
      <p:pic>
        <p:nvPicPr>
          <p:cNvPr id="7" name="Picture 6"/>
          <p:cNvPicPr>
            <a:picLocks noChangeAspect="1"/>
          </p:cNvPicPr>
          <p:nvPr/>
        </p:nvPicPr>
        <p:blipFill rotWithShape="1">
          <a:blip r:embed="rId7"/>
          <a:srcRect t="-7810" r="63143"/>
          <a:stretch/>
        </p:blipFill>
        <p:spPr>
          <a:xfrm>
            <a:off x="3708172" y="6179189"/>
            <a:ext cx="3743506" cy="588633"/>
          </a:xfrm>
          <a:prstGeom prst="rect">
            <a:avLst/>
          </a:prstGeom>
        </p:spPr>
      </p:pic>
    </p:spTree>
    <p:custDataLst>
      <p:custData r:id="rId1"/>
      <p:tags r:id="rId2"/>
    </p:custDataLst>
    <p:extLst>
      <p:ext uri="{BB962C8B-B14F-4D97-AF65-F5344CB8AC3E}">
        <p14:creationId xmlns:p14="http://schemas.microsoft.com/office/powerpoint/2010/main" val="133993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E1CAE-91A0-F641-D146-28DF23202D19}"/>
              </a:ext>
            </a:extLst>
          </p:cNvPr>
          <p:cNvPicPr>
            <a:picLocks noChangeAspect="1"/>
          </p:cNvPicPr>
          <p:nvPr/>
        </p:nvPicPr>
        <p:blipFill>
          <a:blip r:embed="rId2"/>
          <a:stretch>
            <a:fillRect/>
          </a:stretch>
        </p:blipFill>
        <p:spPr>
          <a:xfrm>
            <a:off x="9" y="0"/>
            <a:ext cx="5376199" cy="5212080"/>
          </a:xfrm>
          <a:prstGeom prst="rect">
            <a:avLst/>
          </a:prstGeom>
        </p:spPr>
      </p:pic>
      <p:sp>
        <p:nvSpPr>
          <p:cNvPr id="8" name="TextBox 7">
            <a:extLst>
              <a:ext uri="{FF2B5EF4-FFF2-40B4-BE49-F238E27FC236}">
                <a16:creationId xmlns:a16="http://schemas.microsoft.com/office/drawing/2014/main" id="{3978E246-35D4-2B80-DE04-AEF17D93409B}"/>
              </a:ext>
            </a:extLst>
          </p:cNvPr>
          <p:cNvSpPr txBox="1"/>
          <p:nvPr/>
        </p:nvSpPr>
        <p:spPr>
          <a:xfrm>
            <a:off x="126293" y="5404828"/>
            <a:ext cx="8928059" cy="954107"/>
          </a:xfrm>
          <a:prstGeom prst="rect">
            <a:avLst/>
          </a:prstGeom>
          <a:noFill/>
        </p:spPr>
        <p:txBody>
          <a:bodyPr wrap="square">
            <a:spAutoFit/>
          </a:bodyPr>
          <a:lstStyle/>
          <a:p>
            <a:r>
              <a:rPr lang="en-US" sz="2800" b="1" dirty="0"/>
              <a:t>Arnie and Maggie Gundersen</a:t>
            </a:r>
          </a:p>
          <a:p>
            <a:r>
              <a:rPr lang="en-US" sz="2800" b="1" dirty="0"/>
              <a:t>https://www.fairewinds.org/podcast/tritium-expose</a:t>
            </a:r>
          </a:p>
        </p:txBody>
      </p:sp>
      <p:pic>
        <p:nvPicPr>
          <p:cNvPr id="10" name="Picture 9">
            <a:extLst>
              <a:ext uri="{FF2B5EF4-FFF2-40B4-BE49-F238E27FC236}">
                <a16:creationId xmlns:a16="http://schemas.microsoft.com/office/drawing/2014/main" id="{570BD18A-1611-2E47-D812-6A1F57B4C685}"/>
              </a:ext>
            </a:extLst>
          </p:cNvPr>
          <p:cNvPicPr>
            <a:picLocks noChangeAspect="1"/>
          </p:cNvPicPr>
          <p:nvPr/>
        </p:nvPicPr>
        <p:blipFill>
          <a:blip r:embed="rId3"/>
          <a:stretch>
            <a:fillRect/>
          </a:stretch>
        </p:blipFill>
        <p:spPr>
          <a:xfrm>
            <a:off x="6266329" y="163062"/>
            <a:ext cx="4968068" cy="4023709"/>
          </a:xfrm>
          <a:prstGeom prst="rect">
            <a:avLst/>
          </a:prstGeom>
        </p:spPr>
      </p:pic>
      <p:sp>
        <p:nvSpPr>
          <p:cNvPr id="12" name="TextBox 11">
            <a:extLst>
              <a:ext uri="{FF2B5EF4-FFF2-40B4-BE49-F238E27FC236}">
                <a16:creationId xmlns:a16="http://schemas.microsoft.com/office/drawing/2014/main" id="{DBB41BEC-175A-4A02-6580-309882677136}"/>
              </a:ext>
            </a:extLst>
          </p:cNvPr>
          <p:cNvSpPr txBox="1"/>
          <p:nvPr/>
        </p:nvSpPr>
        <p:spPr>
          <a:xfrm>
            <a:off x="5556496" y="4315791"/>
            <a:ext cx="6241056" cy="830997"/>
          </a:xfrm>
          <a:prstGeom prst="rect">
            <a:avLst/>
          </a:prstGeom>
          <a:noFill/>
        </p:spPr>
        <p:txBody>
          <a:bodyPr wrap="square">
            <a:spAutoFit/>
          </a:bodyPr>
          <a:lstStyle/>
          <a:p>
            <a:r>
              <a:rPr lang="en-US" sz="2800" b="1" dirty="0"/>
              <a:t>Dr Ian Fairlie</a:t>
            </a:r>
          </a:p>
          <a:p>
            <a:r>
              <a:rPr lang="en-US" sz="2000" b="1" dirty="0"/>
              <a:t>https://www.ianfairlie.org/news/the-hazards-of-tritium/</a:t>
            </a:r>
          </a:p>
        </p:txBody>
      </p:sp>
    </p:spTree>
    <p:extLst>
      <p:ext uri="{BB962C8B-B14F-4D97-AF65-F5344CB8AC3E}">
        <p14:creationId xmlns:p14="http://schemas.microsoft.com/office/powerpoint/2010/main" val="289911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9F47-87FA-0829-0615-9464F2B32583}"/>
              </a:ext>
            </a:extLst>
          </p:cNvPr>
          <p:cNvSpPr>
            <a:spLocks noGrp="1"/>
          </p:cNvSpPr>
          <p:nvPr>
            <p:ph type="title"/>
          </p:nvPr>
        </p:nvSpPr>
        <p:spPr/>
        <p:txBody>
          <a:bodyPr/>
          <a:lstStyle/>
          <a:p>
            <a:r>
              <a:rPr lang="en-US" dirty="0"/>
              <a:t>Tritium: External exposure  /  consumption and Internal exposure</a:t>
            </a:r>
          </a:p>
        </p:txBody>
      </p:sp>
      <p:pic>
        <p:nvPicPr>
          <p:cNvPr id="4" name="Picture 3">
            <a:extLst>
              <a:ext uri="{FF2B5EF4-FFF2-40B4-BE49-F238E27FC236}">
                <a16:creationId xmlns:a16="http://schemas.microsoft.com/office/drawing/2014/main" id="{4D947DCE-2B0A-7CF5-205E-A799F5A2B17F}"/>
              </a:ext>
            </a:extLst>
          </p:cNvPr>
          <p:cNvPicPr>
            <a:picLocks noChangeAspect="1"/>
          </p:cNvPicPr>
          <p:nvPr/>
        </p:nvPicPr>
        <p:blipFill>
          <a:blip r:embed="rId2"/>
          <a:stretch>
            <a:fillRect/>
          </a:stretch>
        </p:blipFill>
        <p:spPr>
          <a:xfrm>
            <a:off x="537882" y="2061321"/>
            <a:ext cx="4901733" cy="3994005"/>
          </a:xfrm>
          <a:prstGeom prst="rect">
            <a:avLst/>
          </a:prstGeom>
        </p:spPr>
      </p:pic>
      <p:pic>
        <p:nvPicPr>
          <p:cNvPr id="5" name="Picture 4">
            <a:extLst>
              <a:ext uri="{FF2B5EF4-FFF2-40B4-BE49-F238E27FC236}">
                <a16:creationId xmlns:a16="http://schemas.microsoft.com/office/drawing/2014/main" id="{17F69C0C-77C5-9B42-3EB3-8424DDD99700}"/>
              </a:ext>
            </a:extLst>
          </p:cNvPr>
          <p:cNvPicPr>
            <a:picLocks noChangeAspect="1"/>
          </p:cNvPicPr>
          <p:nvPr/>
        </p:nvPicPr>
        <p:blipFill>
          <a:blip r:embed="rId3"/>
          <a:stretch>
            <a:fillRect/>
          </a:stretch>
        </p:blipFill>
        <p:spPr>
          <a:xfrm>
            <a:off x="5439615" y="2114266"/>
            <a:ext cx="6528266" cy="2723595"/>
          </a:xfrm>
          <a:prstGeom prst="rect">
            <a:avLst/>
          </a:prstGeom>
        </p:spPr>
      </p:pic>
      <p:sp>
        <p:nvSpPr>
          <p:cNvPr id="6" name="TextBox 5">
            <a:extLst>
              <a:ext uri="{FF2B5EF4-FFF2-40B4-BE49-F238E27FC236}">
                <a16:creationId xmlns:a16="http://schemas.microsoft.com/office/drawing/2014/main" id="{114A1B35-BB46-F68B-EC26-70A344049B14}"/>
              </a:ext>
            </a:extLst>
          </p:cNvPr>
          <p:cNvSpPr txBox="1"/>
          <p:nvPr/>
        </p:nvSpPr>
        <p:spPr>
          <a:xfrm>
            <a:off x="5848489" y="4957482"/>
            <a:ext cx="5710518" cy="1384995"/>
          </a:xfrm>
          <a:prstGeom prst="rect">
            <a:avLst/>
          </a:prstGeom>
          <a:noFill/>
        </p:spPr>
        <p:txBody>
          <a:bodyPr wrap="square" rtlCol="0">
            <a:spAutoFit/>
          </a:bodyPr>
          <a:lstStyle/>
          <a:p>
            <a:r>
              <a:rPr lang="en-US" sz="2800" b="1" dirty="0"/>
              <a:t>Bio-accumulation into our food where Tritium’s beta particles are much more damaging</a:t>
            </a:r>
          </a:p>
        </p:txBody>
      </p:sp>
      <p:sp>
        <p:nvSpPr>
          <p:cNvPr id="7" name="Arrow: Right 6">
            <a:extLst>
              <a:ext uri="{FF2B5EF4-FFF2-40B4-BE49-F238E27FC236}">
                <a16:creationId xmlns:a16="http://schemas.microsoft.com/office/drawing/2014/main" id="{3F8B3083-85AF-C6A5-7B7C-6AA7A7855E2E}"/>
              </a:ext>
            </a:extLst>
          </p:cNvPr>
          <p:cNvSpPr/>
          <p:nvPr/>
        </p:nvSpPr>
        <p:spPr>
          <a:xfrm>
            <a:off x="224118" y="3307976"/>
            <a:ext cx="614082" cy="121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CBA9BDE-1DEA-6993-4CD0-326CABB49BBD}"/>
              </a:ext>
            </a:extLst>
          </p:cNvPr>
          <p:cNvSpPr/>
          <p:nvPr/>
        </p:nvSpPr>
        <p:spPr>
          <a:xfrm>
            <a:off x="5029970" y="3684494"/>
            <a:ext cx="614082" cy="121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30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AEB1-4B6D-51EF-8CF4-C3858E33ADA3}"/>
              </a:ext>
            </a:extLst>
          </p:cNvPr>
          <p:cNvSpPr>
            <a:spLocks noGrp="1"/>
          </p:cNvSpPr>
          <p:nvPr>
            <p:ph type="title"/>
          </p:nvPr>
        </p:nvSpPr>
        <p:spPr/>
        <p:txBody>
          <a:bodyPr/>
          <a:lstStyle/>
          <a:p>
            <a:r>
              <a:rPr lang="en-US" dirty="0"/>
              <a:t>Tritium moves as </a:t>
            </a:r>
            <a:r>
              <a:rPr lang="en-US" b="1" dirty="0"/>
              <a:t>Radioactive Water</a:t>
            </a:r>
          </a:p>
        </p:txBody>
      </p:sp>
      <p:pic>
        <p:nvPicPr>
          <p:cNvPr id="4" name="Content Placeholder 3">
            <a:extLst>
              <a:ext uri="{FF2B5EF4-FFF2-40B4-BE49-F238E27FC236}">
                <a16:creationId xmlns:a16="http://schemas.microsoft.com/office/drawing/2014/main" id="{C0F12FD2-D80A-F45D-D6D1-5FD38C2AB7B9}"/>
              </a:ext>
            </a:extLst>
          </p:cNvPr>
          <p:cNvPicPr>
            <a:picLocks noGrp="1" noChangeAspect="1"/>
          </p:cNvPicPr>
          <p:nvPr>
            <p:ph idx="1"/>
          </p:nvPr>
        </p:nvPicPr>
        <p:blipFill>
          <a:blip r:embed="rId2"/>
          <a:stretch>
            <a:fillRect/>
          </a:stretch>
        </p:blipFill>
        <p:spPr>
          <a:xfrm>
            <a:off x="688423" y="1690688"/>
            <a:ext cx="3604850" cy="2307104"/>
          </a:xfrm>
          <a:prstGeom prst="rect">
            <a:avLst/>
          </a:prstGeom>
        </p:spPr>
      </p:pic>
      <p:pic>
        <p:nvPicPr>
          <p:cNvPr id="5" name="Picture 4">
            <a:extLst>
              <a:ext uri="{FF2B5EF4-FFF2-40B4-BE49-F238E27FC236}">
                <a16:creationId xmlns:a16="http://schemas.microsoft.com/office/drawing/2014/main" id="{E09DB15F-0097-5014-8B56-68EC8EE412A5}"/>
              </a:ext>
            </a:extLst>
          </p:cNvPr>
          <p:cNvPicPr>
            <a:picLocks noChangeAspect="1"/>
          </p:cNvPicPr>
          <p:nvPr/>
        </p:nvPicPr>
        <p:blipFill>
          <a:blip r:embed="rId3"/>
          <a:stretch>
            <a:fillRect/>
          </a:stretch>
        </p:blipFill>
        <p:spPr>
          <a:xfrm>
            <a:off x="4555796" y="1690688"/>
            <a:ext cx="7085225" cy="4719077"/>
          </a:xfrm>
          <a:prstGeom prst="rect">
            <a:avLst/>
          </a:prstGeom>
        </p:spPr>
      </p:pic>
      <p:sp>
        <p:nvSpPr>
          <p:cNvPr id="6" name="TextBox 5">
            <a:extLst>
              <a:ext uri="{FF2B5EF4-FFF2-40B4-BE49-F238E27FC236}">
                <a16:creationId xmlns:a16="http://schemas.microsoft.com/office/drawing/2014/main" id="{4F4C604E-A4AD-5535-499C-00EEF33308E4}"/>
              </a:ext>
            </a:extLst>
          </p:cNvPr>
          <p:cNvSpPr txBox="1"/>
          <p:nvPr/>
        </p:nvSpPr>
        <p:spPr>
          <a:xfrm>
            <a:off x="688423" y="4303059"/>
            <a:ext cx="3381553" cy="1938992"/>
          </a:xfrm>
          <a:prstGeom prst="rect">
            <a:avLst/>
          </a:prstGeom>
          <a:noFill/>
        </p:spPr>
        <p:txBody>
          <a:bodyPr wrap="square" rtlCol="0">
            <a:spAutoFit/>
          </a:bodyPr>
          <a:lstStyle/>
          <a:p>
            <a:r>
              <a:rPr lang="en-US" sz="2400" dirty="0"/>
              <a:t>Any “H” could be Tritium = radioactive water </a:t>
            </a:r>
          </a:p>
          <a:p>
            <a:endParaRPr lang="en-US" sz="2400" dirty="0"/>
          </a:p>
          <a:p>
            <a:r>
              <a:rPr lang="en-US" sz="2400" dirty="0"/>
              <a:t>Half-life = 12.33 years</a:t>
            </a:r>
          </a:p>
          <a:p>
            <a:r>
              <a:rPr lang="en-US" sz="2400" dirty="0"/>
              <a:t>Hazard = 10—20 times</a:t>
            </a:r>
          </a:p>
        </p:txBody>
      </p:sp>
    </p:spTree>
    <p:extLst>
      <p:ext uri="{BB962C8B-B14F-4D97-AF65-F5344CB8AC3E}">
        <p14:creationId xmlns:p14="http://schemas.microsoft.com/office/powerpoint/2010/main" val="282012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D390-66BB-6BF4-0EFB-A08791450C2F}"/>
              </a:ext>
            </a:extLst>
          </p:cNvPr>
          <p:cNvSpPr>
            <a:spLocks noGrp="1"/>
          </p:cNvSpPr>
          <p:nvPr>
            <p:ph type="title"/>
          </p:nvPr>
        </p:nvSpPr>
        <p:spPr/>
        <p:txBody>
          <a:bodyPr/>
          <a:lstStyle/>
          <a:p>
            <a:r>
              <a:rPr lang="en-US" dirty="0"/>
              <a:t>Tritium can bind into DNA molecules—its decay product, Helium cannot</a:t>
            </a:r>
          </a:p>
        </p:txBody>
      </p:sp>
      <p:sp>
        <p:nvSpPr>
          <p:cNvPr id="3" name="Content Placeholder 2">
            <a:extLst>
              <a:ext uri="{FF2B5EF4-FFF2-40B4-BE49-F238E27FC236}">
                <a16:creationId xmlns:a16="http://schemas.microsoft.com/office/drawing/2014/main" id="{0BA168CF-3AF9-B610-7A47-F41447B4763E}"/>
              </a:ext>
            </a:extLst>
          </p:cNvPr>
          <p:cNvSpPr>
            <a:spLocks noGrp="1"/>
          </p:cNvSpPr>
          <p:nvPr>
            <p:ph idx="1"/>
          </p:nvPr>
        </p:nvSpPr>
        <p:spPr/>
        <p:txBody>
          <a:bodyPr>
            <a:normAutofit/>
          </a:bodyPr>
          <a:lstStyle/>
          <a:p>
            <a:r>
              <a:rPr lang="en-US" sz="3200" dirty="0"/>
              <a:t>Tritium decays to Helium by spitting out a beta-particle</a:t>
            </a:r>
          </a:p>
          <a:p>
            <a:r>
              <a:rPr lang="en-US" sz="3200" dirty="0"/>
              <a:t>The Beta comes flying out of the Tritium nucleus </a:t>
            </a:r>
            <a:r>
              <a:rPr lang="en-US" sz="3200" b="1" dirty="0"/>
              <a:t>it is moving fast</a:t>
            </a:r>
            <a:r>
              <a:rPr lang="en-US" sz="3200" dirty="0"/>
              <a:t>—it has energy</a:t>
            </a:r>
          </a:p>
          <a:p>
            <a:r>
              <a:rPr lang="en-US" sz="3200" dirty="0"/>
              <a:t>Beta particles can break DNA strands and other cellular structures</a:t>
            </a:r>
          </a:p>
          <a:p>
            <a:r>
              <a:rPr lang="en-US" sz="3200" dirty="0"/>
              <a:t>The Tritium atom is gone and NOW there is a </a:t>
            </a:r>
            <a:r>
              <a:rPr lang="en-US" sz="3200" b="1" dirty="0"/>
              <a:t>helium atom instead--r</a:t>
            </a:r>
            <a:r>
              <a:rPr lang="en-US" sz="3200" dirty="0"/>
              <a:t>adioactive decay wreaks biochemical havoc </a:t>
            </a:r>
          </a:p>
          <a:p>
            <a:r>
              <a:rPr lang="en-US" sz="3200" dirty="0"/>
              <a:t>Tritium is a BAD-ACTOR – and should not be dismissed</a:t>
            </a:r>
          </a:p>
        </p:txBody>
      </p:sp>
    </p:spTree>
    <p:extLst>
      <p:ext uri="{BB962C8B-B14F-4D97-AF65-F5344CB8AC3E}">
        <p14:creationId xmlns:p14="http://schemas.microsoft.com/office/powerpoint/2010/main" val="152332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9E02-1F77-1073-B845-236E454D0F47}"/>
              </a:ext>
            </a:extLst>
          </p:cNvPr>
          <p:cNvSpPr>
            <a:spLocks noGrp="1"/>
          </p:cNvSpPr>
          <p:nvPr>
            <p:ph type="title"/>
          </p:nvPr>
        </p:nvSpPr>
        <p:spPr/>
        <p:txBody>
          <a:bodyPr/>
          <a:lstStyle/>
          <a:p>
            <a:r>
              <a:rPr lang="en-US" dirty="0"/>
              <a:t>Water goes anywhere:</a:t>
            </a:r>
            <a:br>
              <a:rPr lang="en-US" dirty="0"/>
            </a:br>
            <a:r>
              <a:rPr lang="en-US" sz="2000" b="1" dirty="0">
                <a:latin typeface="+mn-lt"/>
              </a:rPr>
              <a:t>Across the blood / brain barrier to the brain</a:t>
            </a:r>
            <a:r>
              <a:rPr lang="en-US" sz="4000" b="1" dirty="0">
                <a:latin typeface="+mn-lt"/>
              </a:rPr>
              <a:t> </a:t>
            </a:r>
            <a:endParaRPr lang="en-US" b="1" dirty="0">
              <a:latin typeface="+mn-lt"/>
            </a:endParaRPr>
          </a:p>
        </p:txBody>
      </p:sp>
      <p:pic>
        <p:nvPicPr>
          <p:cNvPr id="6" name="Picture 5">
            <a:extLst>
              <a:ext uri="{FF2B5EF4-FFF2-40B4-BE49-F238E27FC236}">
                <a16:creationId xmlns:a16="http://schemas.microsoft.com/office/drawing/2014/main" id="{E28908DA-0BB6-692F-03FD-D004A8378400}"/>
              </a:ext>
            </a:extLst>
          </p:cNvPr>
          <p:cNvPicPr>
            <a:picLocks noChangeAspect="1"/>
          </p:cNvPicPr>
          <p:nvPr/>
        </p:nvPicPr>
        <p:blipFill>
          <a:blip r:embed="rId2"/>
          <a:stretch>
            <a:fillRect/>
          </a:stretch>
        </p:blipFill>
        <p:spPr>
          <a:xfrm>
            <a:off x="7405479" y="365125"/>
            <a:ext cx="4381500" cy="5610225"/>
          </a:xfrm>
          <a:prstGeom prst="rect">
            <a:avLst/>
          </a:prstGeom>
        </p:spPr>
      </p:pic>
      <p:pic>
        <p:nvPicPr>
          <p:cNvPr id="10" name="Picture 9">
            <a:extLst>
              <a:ext uri="{FF2B5EF4-FFF2-40B4-BE49-F238E27FC236}">
                <a16:creationId xmlns:a16="http://schemas.microsoft.com/office/drawing/2014/main" id="{CBEF4586-2EFB-91FF-176F-544B8961E88E}"/>
              </a:ext>
            </a:extLst>
          </p:cNvPr>
          <p:cNvPicPr>
            <a:picLocks noChangeAspect="1"/>
          </p:cNvPicPr>
          <p:nvPr/>
        </p:nvPicPr>
        <p:blipFill>
          <a:blip r:embed="rId3"/>
          <a:stretch>
            <a:fillRect/>
          </a:stretch>
        </p:blipFill>
        <p:spPr>
          <a:xfrm>
            <a:off x="405021" y="1819835"/>
            <a:ext cx="5937014" cy="3554787"/>
          </a:xfrm>
          <a:prstGeom prst="rect">
            <a:avLst/>
          </a:prstGeom>
        </p:spPr>
      </p:pic>
      <p:sp>
        <p:nvSpPr>
          <p:cNvPr id="11" name="TextBox 10">
            <a:extLst>
              <a:ext uri="{FF2B5EF4-FFF2-40B4-BE49-F238E27FC236}">
                <a16:creationId xmlns:a16="http://schemas.microsoft.com/office/drawing/2014/main" id="{114321B3-B1A2-E6CA-3499-7A87CE0440D2}"/>
              </a:ext>
            </a:extLst>
          </p:cNvPr>
          <p:cNvSpPr txBox="1"/>
          <p:nvPr/>
        </p:nvSpPr>
        <p:spPr>
          <a:xfrm>
            <a:off x="7483920" y="5975350"/>
            <a:ext cx="4303059" cy="646331"/>
          </a:xfrm>
          <a:prstGeom prst="rect">
            <a:avLst/>
          </a:prstGeom>
          <a:noFill/>
        </p:spPr>
        <p:txBody>
          <a:bodyPr wrap="square" rtlCol="0">
            <a:spAutoFit/>
          </a:bodyPr>
          <a:lstStyle/>
          <a:p>
            <a:r>
              <a:rPr lang="en-US" b="1" dirty="0"/>
              <a:t>Across the placental barrier to the fetus</a:t>
            </a:r>
          </a:p>
          <a:p>
            <a:r>
              <a:rPr lang="en-US" dirty="0"/>
              <a:t>(Image: Beyond Nuclear International)</a:t>
            </a:r>
          </a:p>
        </p:txBody>
      </p:sp>
      <p:sp>
        <p:nvSpPr>
          <p:cNvPr id="12" name="TextBox 11">
            <a:extLst>
              <a:ext uri="{FF2B5EF4-FFF2-40B4-BE49-F238E27FC236}">
                <a16:creationId xmlns:a16="http://schemas.microsoft.com/office/drawing/2014/main" id="{C351663F-4768-D9B7-A4FB-67BBFBCE50AD}"/>
              </a:ext>
            </a:extLst>
          </p:cNvPr>
          <p:cNvSpPr txBox="1"/>
          <p:nvPr/>
        </p:nvSpPr>
        <p:spPr>
          <a:xfrm>
            <a:off x="405021" y="5701553"/>
            <a:ext cx="5937014" cy="707886"/>
          </a:xfrm>
          <a:prstGeom prst="rect">
            <a:avLst/>
          </a:prstGeom>
          <a:noFill/>
        </p:spPr>
        <p:txBody>
          <a:bodyPr wrap="square" rtlCol="0">
            <a:spAutoFit/>
          </a:bodyPr>
          <a:lstStyle/>
          <a:p>
            <a:r>
              <a:rPr lang="en-US" sz="2000" b="1" dirty="0"/>
              <a:t>Radioactive water moves just like ordinary water—and half will exit the body within 10 days after entry</a:t>
            </a:r>
          </a:p>
        </p:txBody>
      </p:sp>
    </p:spTree>
    <p:extLst>
      <p:ext uri="{BB962C8B-B14F-4D97-AF65-F5344CB8AC3E}">
        <p14:creationId xmlns:p14="http://schemas.microsoft.com/office/powerpoint/2010/main" val="1471224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468A2F34-943D-4AEC-8BBC-FF5081DA6521}"/>
  <p:tag name="ATHENA.CUSTOMXMLCONTENT" val="&lt;?xml version=&quot;1.0&quot;?&gt;&lt;athena xmlns=&quot;http://schemas.microsoft.com/edu/athena&quot; version=&quot;0.1.3209.0&quot;&gt;&lt;timings duration=&quot;10264&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68098554-0B8E-431F-9F7B-EEF9A1CE9F69}"/>
  <p:tag name="ATHENA.CUSTOMXMLCONTENT" val="&lt;?xml version=&quot;1.0&quot;?&gt;&lt;athena xmlns=&quot;http://schemas.microsoft.com/edu/athena&quot; version=&quot;0.1.3209.0&quot;&gt;&lt;timings duration=&quot;25595&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E3817871-3FC6-4B1C-B9DB-053C46316645}"/>
  <p:tag name="ATHENA.CUSTOMXMLCONTENT" val="&lt;?xml version=&quot;1.0&quot;?&gt;&lt;athena xmlns=&quot;http://schemas.microsoft.com/edu/athena&quot; version=&quot;0.1.3209.0&quot;&gt;&lt;timings duration=&quot;27827&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B05B45F6-A6E6-4775-917B-558CA1E9CBE9}"/>
  <p:tag name="ATHENA.CUSTOMXMLCONTENT" val="&lt;?xml version=&quot;1.0&quot;?&gt;&lt;athena xmlns=&quot;http://schemas.microsoft.com/edu/athena&quot; version=&quot;0.1.3209.0&quot;&gt;&lt;timings duration=&quot;21179&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11DE2E0F-7128-4272-8583-4BDF82F83F93}"/>
  <p:tag name="ATHENA.CUSTOMXMLCONTENT" val="&lt;?xml version=&quot;1.0&quot;?&gt;&lt;athena xmlns=&quot;http://schemas.microsoft.com/edu/athena&quot; version=&quot;0.1.3209.0&quot;&gt;&lt;timings duration=&quot;7913&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B6C4582D-B47F-40C8-9B27-A1A6FDE748BD}"/>
  <p:tag name="ATHENA.CUSTOMXMLCONTENT" val="&lt;?xml version=&quot;1.0&quot;?&gt;&lt;athena xmlns=&quot;http://schemas.microsoft.com/edu/athena&quot; version=&quot;0.1.3209.0&quot;&gt;&lt;timings duration=&quot;47974&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AF3883E4-A806-4575-BA34-32DAB5F4CEFF}"/>
  <p:tag name="ATHENA.CUSTOMXMLCONTENT" val="&lt;?xml version=&quot;1.0&quot;?&gt;&lt;athena xmlns=&quot;http://schemas.microsoft.com/edu/athena&quot; version=&quot;0.1.3209.0&quot;&gt;&lt;timings duration=&quot;20222&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A6A9E347-D8DB-4060-A6FF-B63EE4D534BE}"/>
  <p:tag name="ATHENA.CUSTOMXMLCONTENT" val="&lt;?xml version=&quot;1.0&quot;?&gt;&lt;athena xmlns=&quot;http://schemas.microsoft.com/edu/athena&quot; version=&quot;0.1.3209.0&quot;&gt;&lt;timings duration=&quot;7805&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athena xmlns="http://schemas.microsoft.com/edu/athena" version="0.1.3209.0">
  <timings duration="7805"/>
</athena>
</file>

<file path=customXml/item2.xml><?xml version="1.0" encoding="utf-8"?>
<athena xmlns="http://schemas.microsoft.com/edu/athena" version="0.1.3209.0">
  <timings duration="10264"/>
</athena>
</file>

<file path=customXml/item3.xml><?xml version="1.0" encoding="utf-8"?>
<athena xmlns="http://schemas.microsoft.com/edu/athena" version="0.1.3209.0">
  <timings duration="21179"/>
</athena>
</file>

<file path=customXml/item4.xml><?xml version="1.0" encoding="utf-8"?>
<athena xmlns="http://schemas.microsoft.com/edu/athena" version="0.1.3209.0">
  <timings duration="47974"/>
</athena>
</file>

<file path=customXml/item5.xml><?xml version="1.0" encoding="utf-8"?>
<athena xmlns="http://schemas.microsoft.com/edu/athena" version="0.1.3209.0">
  <timings duration="7913"/>
</athena>
</file>

<file path=customXml/item6.xml><?xml version="1.0" encoding="utf-8"?>
<athena xmlns="http://schemas.microsoft.com/edu/athena" version="0.1.3209.0">
  <timings duration="27827"/>
</athena>
</file>

<file path=customXml/item7.xml><?xml version="1.0" encoding="utf-8"?>
<athena xmlns="http://schemas.microsoft.com/edu/athena" version="0.1.3209.0">
  <timings duration="20222"/>
</athena>
</file>

<file path=customXml/item8.xml><?xml version="1.0" encoding="utf-8"?>
<athena xmlns="http://schemas.microsoft.com/edu/athena" version="0.1.3209.0">
  <timings duration="25595"/>
</athena>
</file>

<file path=customXml/itemProps1.xml><?xml version="1.0" encoding="utf-8"?>
<ds:datastoreItem xmlns:ds="http://schemas.openxmlformats.org/officeDocument/2006/customXml" ds:itemID="{A6A9E347-D8DB-4060-A6FF-B63EE4D534BE}">
  <ds:schemaRefs>
    <ds:schemaRef ds:uri="http://schemas.microsoft.com/edu/athena"/>
  </ds:schemaRefs>
</ds:datastoreItem>
</file>

<file path=customXml/itemProps2.xml><?xml version="1.0" encoding="utf-8"?>
<ds:datastoreItem xmlns:ds="http://schemas.openxmlformats.org/officeDocument/2006/customXml" ds:itemID="{468A2F34-943D-4AEC-8BBC-FF5081DA6521}">
  <ds:schemaRefs>
    <ds:schemaRef ds:uri="http://schemas.microsoft.com/edu/athena"/>
  </ds:schemaRefs>
</ds:datastoreItem>
</file>

<file path=customXml/itemProps3.xml><?xml version="1.0" encoding="utf-8"?>
<ds:datastoreItem xmlns:ds="http://schemas.openxmlformats.org/officeDocument/2006/customXml" ds:itemID="{B05B45F6-A6E6-4775-917B-558CA1E9CBE9}">
  <ds:schemaRefs>
    <ds:schemaRef ds:uri="http://schemas.microsoft.com/edu/athena"/>
  </ds:schemaRefs>
</ds:datastoreItem>
</file>

<file path=customXml/itemProps4.xml><?xml version="1.0" encoding="utf-8"?>
<ds:datastoreItem xmlns:ds="http://schemas.openxmlformats.org/officeDocument/2006/customXml" ds:itemID="{B6C4582D-B47F-40C8-9B27-A1A6FDE748BD}">
  <ds:schemaRefs>
    <ds:schemaRef ds:uri="http://schemas.microsoft.com/edu/athena"/>
  </ds:schemaRefs>
</ds:datastoreItem>
</file>

<file path=customXml/itemProps5.xml><?xml version="1.0" encoding="utf-8"?>
<ds:datastoreItem xmlns:ds="http://schemas.openxmlformats.org/officeDocument/2006/customXml" ds:itemID="{11DE2E0F-7128-4272-8583-4BDF82F83F93}">
  <ds:schemaRefs>
    <ds:schemaRef ds:uri="http://schemas.microsoft.com/edu/athena"/>
  </ds:schemaRefs>
</ds:datastoreItem>
</file>

<file path=customXml/itemProps6.xml><?xml version="1.0" encoding="utf-8"?>
<ds:datastoreItem xmlns:ds="http://schemas.openxmlformats.org/officeDocument/2006/customXml" ds:itemID="{E3817871-3FC6-4B1C-B9DB-053C46316645}">
  <ds:schemaRefs>
    <ds:schemaRef ds:uri="http://schemas.microsoft.com/edu/athena"/>
  </ds:schemaRefs>
</ds:datastoreItem>
</file>

<file path=customXml/itemProps7.xml><?xml version="1.0" encoding="utf-8"?>
<ds:datastoreItem xmlns:ds="http://schemas.openxmlformats.org/officeDocument/2006/customXml" ds:itemID="{AF3883E4-A806-4575-BA34-32DAB5F4CEFF}">
  <ds:schemaRefs>
    <ds:schemaRef ds:uri="http://schemas.microsoft.com/edu/athena"/>
  </ds:schemaRefs>
</ds:datastoreItem>
</file>

<file path=customXml/itemProps8.xml><?xml version="1.0" encoding="utf-8"?>
<ds:datastoreItem xmlns:ds="http://schemas.openxmlformats.org/officeDocument/2006/customXml" ds:itemID="{68098554-0B8E-431F-9F7B-EEF9A1CE9F6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487</TotalTime>
  <Words>1464</Words>
  <Application>Microsoft Macintosh PowerPoint</Application>
  <PresentationFormat>Widescreen</PresentationFormat>
  <Paragraphs>187</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Radiation Induced Chromosomal Aberrations,  as seen with microscope </vt:lpstr>
      <vt:lpstr>PowerPoint Presentation</vt:lpstr>
      <vt:lpstr>PowerPoint Presentation</vt:lpstr>
      <vt:lpstr>PowerPoint Presentation</vt:lpstr>
      <vt:lpstr>Tritium: External exposure  /  consumption and Internal exposure</vt:lpstr>
      <vt:lpstr>Tritium moves as Radioactive Water</vt:lpstr>
      <vt:lpstr>Tritium can bind into DNA molecules—its decay product, Helium cannot</vt:lpstr>
      <vt:lpstr>Water goes anywhere: Across the blood / brain barrier to the brain </vt:lpstr>
      <vt:lpstr>Tritium can also be—organically bound into things besides water </vt:lpstr>
      <vt:lpstr>How does Tritium get out of a reactor?</vt:lpstr>
      <vt:lpstr>PowerPoint Presentation</vt:lpstr>
      <vt:lpstr> Radiation is more harmful to children</vt:lpstr>
      <vt:lpstr>Lifetime Risk of Cancer Incidence  (acute exposure between birth and age five)</vt:lpstr>
      <vt:lpstr>Lifetime Cancer fatalities among those exposed to ionizing radiation as adults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Olson</dc:creator>
  <cp:lastModifiedBy>Doug Wood</cp:lastModifiedBy>
  <cp:revision>7</cp:revision>
  <dcterms:created xsi:type="dcterms:W3CDTF">2023-02-15T20:46:56Z</dcterms:created>
  <dcterms:modified xsi:type="dcterms:W3CDTF">2023-02-16T12:00:58Z</dcterms:modified>
</cp:coreProperties>
</file>