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3" r:id="rId4"/>
    <p:sldId id="267" r:id="rId5"/>
    <p:sldId id="270" r:id="rId6"/>
    <p:sldId id="259" r:id="rId7"/>
    <p:sldId id="271" r:id="rId8"/>
    <p:sldId id="272" r:id="rId9"/>
    <p:sldId id="277" r:id="rId10"/>
    <p:sldId id="274" r:id="rId11"/>
    <p:sldId id="275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042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2B67-0ADF-CE43-9815-377D5BE76A4B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68386-4400-1841-92C5-724B6AD1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%3A%2F%2Fwww.grassrootsinfo.org%2Findianpointforum%3Ffbclid%3DIwAR3SkTYZDhe7aHoXciYHIvf8HG6x_Wj1vfiW_ZPse4Gd9iYWwuZP9pX5GAc&amp;h=AT2OwPzMxzfNHMt63pF7KduGee6ArZgTVDFhXwetqrVjLiHjf-93U97tZW-_WoTeC2nnvywAV3V7o-P5xo-ZGXZhw9tHvUDkFZGww9MK4Q53XcF7JZUlb0nysQunUMlKc6ueOAO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for today: Arm you with knowledge for advocacy and to combat complacency</a:t>
            </a:r>
          </a:p>
          <a:p>
            <a:endParaRPr lang="en-US" dirty="0"/>
          </a:p>
          <a:p>
            <a:r>
              <a:rPr lang="en-US" dirty="0"/>
              <a:t>We have DOB, but with no medical/health expert, no expertise on the colocation of nuclear and gas transmission lines.</a:t>
            </a:r>
          </a:p>
          <a:p>
            <a:endParaRPr lang="en-US" dirty="0"/>
          </a:p>
          <a:p>
            <a:r>
              <a:rPr lang="en-US" dirty="0"/>
              <a:t>This forum fills the gap.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8386-4400-1841-92C5-724B6AD17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vignettes for why YOUR advocacy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8386-4400-1841-92C5-724B6AD17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Tombstone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A4F1-0ADF-2C4E-8604-FEF9DED172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C.F.R. 50.59 Safety Evaluation and Supporting Analyses Prepared in Response to the Algonquin Incremental Market Natural Gas Project Indian Point Nuclear Generating Unit Nos. 2 &amp;3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Docket Nos. 50-247 and 50-286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Nos. DPR-26 and DPR-64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A4F1-0ADF-2C4E-8604-FEF9DED172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these two vignettes have driven home the need for your advocacy and action. Because we need you.</a:t>
            </a:r>
          </a:p>
          <a:p>
            <a:endParaRPr lang="en-US" dirty="0"/>
          </a:p>
          <a:p>
            <a:r>
              <a:rPr lang="en-US" dirty="0"/>
              <a:t>In all honesty, it was hard to pick. When </a:t>
            </a:r>
            <a:r>
              <a:rPr lang="en-US" dirty="0" err="1"/>
              <a:t>Holtec</a:t>
            </a:r>
            <a:r>
              <a:rPr lang="en-US" dirty="0"/>
              <a:t> got canister stuck 18 feet in the air and then didn’t report it to NRC? When </a:t>
            </a:r>
            <a:r>
              <a:rPr lang="en-US" dirty="0" err="1"/>
              <a:t>Holtec</a:t>
            </a:r>
            <a:r>
              <a:rPr lang="en-US" dirty="0"/>
              <a:t> changed a procedure without getting NRC approval and a worker at Oyster Creek was contaminated with radioactive water? The decades of radioactive water leaking from under IP into the Hudson? The detection of radionuclides in a trial of desalinization for drinking water in Rockland? The fires? The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degradation involving about 227 baffle bolts, which amounted to some 25 percent, the highest percentage ever found at a U.S. nuclear plant at that point? Whistle blower reports? 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List goes on and on. Bottom line is that we cannot be complacent. The NRC does not provide the oversight the public thinks it does. The agencies on the DOB- DEC, DOH, DPS- alphabet soup of agencies that are restrained by complacency and bureaucracy.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But in every single case- the underlying cause was greed. Putting profits ahead of worker safety, public safety.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workers contaminated with assortment of radionuclides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“posed a significant potential to spread high levels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loose surface contamination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workers contaminated, no correction led to 4 more being contaminated a week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in violation of an NRC code because 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didn’t implement air sampling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an area where workers were using respiratory protection and being decontaminated.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Holtec’s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whole-body counter at the decommissioning site was not operating at full capacity, missing components,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worker qualified to operate 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 backup if it broke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“inappropriate” plans to use routine drug screening equipment for detecting internal radioactive doses in staff urine samples.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Cesium-137 detected in four samples of sediment on trash compactor roof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www.capecod.com</a:t>
            </a:r>
            <a:r>
              <a:rPr lang="en-US" dirty="0"/>
              <a:t>/</a:t>
            </a:r>
            <a:r>
              <a:rPr lang="en-US" dirty="0" err="1"/>
              <a:t>newscenter</a:t>
            </a:r>
            <a:r>
              <a:rPr lang="en-US" dirty="0"/>
              <a:t>/report-says-holtec-workers-exposed-to-unplanned-radiation-intake/?</a:t>
            </a:r>
            <a:r>
              <a:rPr lang="en-US" dirty="0" err="1"/>
              <a:t>fbclid</a:t>
            </a:r>
            <a:r>
              <a:rPr lang="en-US" dirty="0"/>
              <a:t>=IwAR2rZQyH45Z7z3wvslDOtA6ICkXItPV45zahaiJjgU60GIGxv_gl1eavKs0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8386-4400-1841-92C5-724B6AD17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Currently DOB has no health/medical expert. So next we have presentations from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health impacts of environmental exposures to children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Kathy Nolan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Pediatrician, President of Physicians for Social Responsibility of New York, Co-Founder of Concerned Health Professionals of New York, Ulster County Legislator.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Radioactive Fuel Pool Water Treatment System issues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Arnie Gundersen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Chief Engineer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Fairewinds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Associates, former nuclear industry executive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Disproportionate harm from radiation exposure tied to biological sex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Olson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Biologist and Founder of the Gender and Radiation Impact Project (GRIP)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8386-4400-1841-92C5-724B6AD17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effectLst/>
                <a:latin typeface="system-ui"/>
              </a:rPr>
              <a:t>You are doing action steps. Call state legislator (will get links) Call Schumer and Gillibrand (will provide numbers) Call Gov </a:t>
            </a:r>
            <a:r>
              <a:rPr lang="en-US" b="0" i="0" u="none" strike="noStrike" dirty="0" err="1">
                <a:effectLst/>
                <a:latin typeface="system-ui"/>
              </a:rPr>
              <a:t>Hochul</a:t>
            </a:r>
            <a:r>
              <a:rPr lang="en-US" b="0" i="0" u="none" strike="noStrike" dirty="0">
                <a:effectLst/>
                <a:latin typeface="system-ui"/>
              </a:rPr>
              <a:t> (Number) Tell them to protect our health and environment and prohibit </a:t>
            </a:r>
            <a:r>
              <a:rPr lang="en-US" b="0" i="0" u="none" strike="noStrike" dirty="0" err="1">
                <a:effectLst/>
                <a:latin typeface="system-ui"/>
              </a:rPr>
              <a:t>Holtec</a:t>
            </a:r>
            <a:r>
              <a:rPr lang="en-US" b="0" i="0" u="none" strike="noStrike" dirty="0">
                <a:effectLst/>
                <a:latin typeface="system-ui"/>
              </a:rPr>
              <a:t> from dumping radioactive wastewater from Indian Point into Hudson River. Advocate for your municipality to pass resolution opposing </a:t>
            </a:r>
            <a:r>
              <a:rPr lang="en-US" b="0" i="0" u="none" strike="noStrike" dirty="0" err="1">
                <a:effectLst/>
                <a:latin typeface="system-ui"/>
              </a:rPr>
              <a:t>Holtec</a:t>
            </a:r>
            <a:r>
              <a:rPr lang="en-US" b="0" i="0" u="none" strike="noStrike" dirty="0">
                <a:effectLst/>
                <a:latin typeface="system-ui"/>
              </a:rPr>
              <a:t> dumping radioactive wastewater into Hudson River. Go to forum web page </a:t>
            </a:r>
            <a:r>
              <a:rPr lang="en-US" b="0" i="0" u="sng" strike="noStrike" dirty="0"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www.grassrootsinfo.org/indianpointforum</a:t>
            </a:r>
            <a:r>
              <a:rPr lang="en-US" b="0" i="0" u="none" strike="noStrike" dirty="0">
                <a:effectLst/>
                <a:latin typeface="system-ui"/>
              </a:rPr>
              <a:t> for a sample resolution and have your municipality advocate/send to county, state and federal </a:t>
            </a:r>
            <a:r>
              <a:rPr lang="en-US" b="0" i="0" u="none" strike="noStrike" dirty="0" err="1">
                <a:effectLst/>
                <a:latin typeface="system-ui"/>
              </a:rPr>
              <a:t>electeds</a:t>
            </a:r>
            <a:r>
              <a:rPr lang="en-US" b="0" i="0" u="none" strike="noStrike" dirty="0">
                <a:effectLst/>
                <a:latin typeface="system-ui"/>
              </a:rPr>
              <a:t> and local, state and federal govt agencies: EPA REGION 2, NYS DEC, NYS DOH, NYS LEGISLATORS, etc. Anywhere else?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8386-4400-1841-92C5-724B6AD17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405A-1259-54B7-0B6D-C7FD18CD8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089DC-7016-FBAA-7C7B-F13BED6F1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B0A0-BEAC-6F8D-8422-305EDD1B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852D-F2B5-61FC-D753-7F84A6B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7FCF-4909-44B8-9FD8-2FC23DFD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0A9-14C7-C3AB-27E1-A880149C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5AB09-8C19-2FC6-B302-BE966958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19E7-4416-ED1C-25C8-62C00B29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EE50D-1B6E-76D3-7B82-93BEBB41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CEBE-EC85-3A65-3F02-DFCDD075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E23C0-88E4-E2AB-21FA-6D8A86A1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6A335-2522-8532-935C-536DE328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32B4-4D31-5FB9-D90B-2BDD6789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4684-9B1D-99A6-47D1-2B5EED74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703B6-2982-7BD2-F464-611488F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8159-FC6E-00A6-1EE0-ABCBE9CC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028EF-439D-59BA-9F24-425E2F4C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424A-9E85-4A6E-2820-55F387EE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8E53B-A2E7-FC10-37E0-58BF3364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D6FC-2B10-8595-FF65-81DF1AF2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F1E1-598C-AEAF-89CF-B01C505B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618A-41D3-37D5-E670-38B259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3EC77-6F11-C69A-92D9-248BA82B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7474C-53E2-171D-8826-91B25299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6B3-1716-346F-7020-2CD0E240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EF28-A9BC-C067-2B49-AF9ABAE2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0394-D422-CD8E-5AC4-E26DE579D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91DFC-E798-D328-5293-03F6E6B4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5F256-0C7F-5153-F922-083E16B7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2F012-B3E4-A554-39D1-DCD155AE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C12E3-022E-3521-987F-2BBD4F1E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91D0-BF2E-BB7F-168A-ACBB3F93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4B02-44C4-8CA4-7E44-A4F133245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DDC91-97CB-C30B-9AAB-7BC83CBC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A1FEB-F045-DE7C-D183-69AA2863E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DEAFD-127C-EAE2-08DB-9A87611C0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DBD30-926D-B099-3FEF-85B63366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6E787-8E2B-E8A9-3897-D9547ABD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98565-E00C-BA31-FFB2-F1A8A5AD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542D-0EE9-9CBC-F417-4AA91D67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CC497-3D55-E8C6-F173-8DF4BE79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B0760-566D-D55F-035C-F093078F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E2013-D223-EBBA-84A7-5828920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F8C31-9EE4-FD39-0760-4D844E7E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F07B6-96C0-F710-032C-AD421862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AEBB-F2B7-66EF-CBB4-9944CDBE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7C25-8515-73B9-BBF1-49CEB9FB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144F-4597-850A-F4D9-2507CBE7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72E1B-6EF0-9DE4-162E-4EB02E2C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8BEC5-7835-6416-08B3-8E3A8EF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FF844-25C8-A2B3-1143-FD9F47F6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9933C-1925-2D41-5E79-8AFC6BF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851E-C315-8638-EA58-F3FC1790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2E092-81EC-61E9-008F-C8E05AFBA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A53C-E663-BA74-7791-2F76ED4B8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42F30-EEF9-B1DC-3647-3FDFEFA8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66FE3-4F84-C83D-A9DC-C2A9A395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BF88-2675-273E-9B41-54609A05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6F0F1-FC9D-5EA5-9E46-C302AFB6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EA22-47EA-E7E1-AA09-C16115E2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D24C-86AB-DE8E-82D6-3529FE2BD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F9AA-2050-EB41-8B74-190438730B3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D0E7-6C10-AD0A-2D65-97BCD9A33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7E7D-FB47-4239-EBED-43371D96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0AFC-D905-ED46-AA9E-D43D8197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ssrootsinfo.org/indianpointforu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ssrootsinfo.org/indianpointforu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6E178B-F239-0367-D0D9-1A36D79A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408" y="5021136"/>
            <a:ext cx="7507183" cy="18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B1DC7-54C9-9B3E-7445-67085850FC8F}"/>
              </a:ext>
            </a:extLst>
          </p:cNvPr>
          <p:cNvSpPr txBox="1"/>
          <p:nvPr/>
        </p:nvSpPr>
        <p:spPr>
          <a:xfrm>
            <a:off x="0" y="0"/>
            <a:ext cx="1219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sz="2000" b="1" i="0" u="sng" strike="noStrike" dirty="0">
                <a:solidFill>
                  <a:srgbClr val="24496E"/>
                </a:solidFill>
                <a:effectLst/>
                <a:latin typeface="Arial" panose="020B0604020202020204" pitchFamily="34" charset="0"/>
              </a:rPr>
              <a:t>Critical Public Health and Safety Impacts of Decommissioning Indian Point • Expert Forum </a:t>
            </a:r>
          </a:p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sz="1400" b="1" i="0" u="none" strike="noStrike" dirty="0">
                <a:solidFill>
                  <a:srgbClr val="24496E"/>
                </a:solidFill>
                <a:effectLst/>
                <a:latin typeface="Arial" panose="020B0604020202020204" pitchFamily="34" charset="0"/>
              </a:rPr>
              <a:t>Thursday, February 16th, 4:00 p.m. EST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F701D-BFF8-026A-AEC1-7F9B0C9AC724}"/>
              </a:ext>
            </a:extLst>
          </p:cNvPr>
          <p:cNvSpPr txBox="1"/>
          <p:nvPr/>
        </p:nvSpPr>
        <p:spPr>
          <a:xfrm>
            <a:off x="214312" y="1010157"/>
            <a:ext cx="11977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George Latimer, Westchester County Executive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Dr. Courtney Williams, Cancer researcher and Co-founder of Safe Energy Rights Group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health impacts of environmental exposures to children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Kathy Nolan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Pediatrician, President of Physicians for Social Responsibility of New York, Co-Founder of Concerned Health Professionals of New York, Ulster County Legislator.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Radioactive Fuel Pool Water Treatment System issues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Arnie Gundersen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Chief Engineer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Fairewinds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Associates, former nuclear industry executive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Disproportionate harm from radiation exposure tied to biological sex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Olson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Biologist and Founder of the Gender and Radiation Impact Project (GRIP) </a:t>
            </a:r>
          </a:p>
        </p:txBody>
      </p:sp>
    </p:spTree>
    <p:extLst>
      <p:ext uri="{BB962C8B-B14F-4D97-AF65-F5344CB8AC3E}">
        <p14:creationId xmlns:p14="http://schemas.microsoft.com/office/powerpoint/2010/main" val="297786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48529_10202467814568113_6912937623665829035_n.jpg">
            <a:extLst>
              <a:ext uri="{FF2B5EF4-FFF2-40B4-BE49-F238E27FC236}">
                <a16:creationId xmlns:a16="http://schemas.microsoft.com/office/drawing/2014/main" id="{7850034C-8F4B-F91D-BE46-D1DACD7A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51" y="636778"/>
            <a:ext cx="6480514" cy="5584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59687-93D6-2FD4-6DAA-83BB07A607F5}"/>
              </a:ext>
            </a:extLst>
          </p:cNvPr>
          <p:cNvSpPr txBox="1"/>
          <p:nvPr/>
        </p:nvSpPr>
        <p:spPr>
          <a:xfrm>
            <a:off x="1333500" y="3105833"/>
            <a:ext cx="21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rker Felt Thin" panose="02000400000000000000" pitchFamily="2" charset="77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4E83A-6445-9E3F-B831-967704552964}"/>
              </a:ext>
            </a:extLst>
          </p:cNvPr>
          <p:cNvSpPr txBox="1"/>
          <p:nvPr/>
        </p:nvSpPr>
        <p:spPr>
          <a:xfrm>
            <a:off x="518948" y="361434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Take home 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BA11-349E-5B2B-BC4B-DCFF24C9DDC3}"/>
              </a:ext>
            </a:extLst>
          </p:cNvPr>
          <p:cNvSpPr txBox="1"/>
          <p:nvPr/>
        </p:nvSpPr>
        <p:spPr>
          <a:xfrm>
            <a:off x="1272660" y="1089898"/>
            <a:ext cx="1049922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 ≠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 limits are based on outdated science (healthy, white male)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 limits set according to industry capabilities NOT public health/safety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Feasible alternatives to dumping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motivated by profit, not public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this water is dumped, we cannot undo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must take action.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DA68E-EAFC-F839-214B-0750A9067BB9}"/>
              </a:ext>
            </a:extLst>
          </p:cNvPr>
          <p:cNvSpPr txBox="1"/>
          <p:nvPr/>
        </p:nvSpPr>
        <p:spPr>
          <a:xfrm>
            <a:off x="2197965" y="6311900"/>
            <a:ext cx="710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materials can be found at </a:t>
            </a:r>
            <a:r>
              <a:rPr lang="en-US" sz="1800" b="1" i="0" u="sng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www.grassrootsinfo.org/indianpointforum</a:t>
            </a:r>
            <a:r>
              <a:rPr lang="en-US" sz="1800" b="1" i="0" u="none" strike="noStrike" dirty="0">
                <a:effectLst/>
                <a:latin typeface="system-ui"/>
              </a:rPr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6445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8D76159E-22EB-A20E-4CAC-36C4D1B5C7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7999"/>
            <a:ext cx="3108838" cy="2525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19583-60FC-D268-49DE-0D9D6DDDF4FB}"/>
              </a:ext>
            </a:extLst>
          </p:cNvPr>
          <p:cNvSpPr txBox="1"/>
          <p:nvPr/>
        </p:nvSpPr>
        <p:spPr>
          <a:xfrm>
            <a:off x="0" y="371396"/>
            <a:ext cx="1207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Protect our health.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Stop the discharge of contaminated water from Indian Point Nuclear Power Plant!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1C1FB-052F-83E3-46EC-C1798554436F}"/>
              </a:ext>
            </a:extLst>
          </p:cNvPr>
          <p:cNvSpPr txBox="1"/>
          <p:nvPr/>
        </p:nvSpPr>
        <p:spPr>
          <a:xfrm>
            <a:off x="1981577" y="1389697"/>
            <a:ext cx="8228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Governor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Hochul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(518) 4748390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Senator Schumer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(202) 224-6542 (DC); (212) 486-4430 (NY)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Senator Gillibrand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(212) 688-6262 (DC); (202) 224-4451 (NY)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your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Legislator and Assemblymember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openstates.org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/legislators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Advocate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municipality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pass a resolution opposing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dumping radioactive wastewater into the Hudson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91390-9FF6-871C-E759-76514637E9F7}"/>
              </a:ext>
            </a:extLst>
          </p:cNvPr>
          <p:cNvSpPr txBox="1"/>
          <p:nvPr/>
        </p:nvSpPr>
        <p:spPr>
          <a:xfrm>
            <a:off x="3595232" y="4913739"/>
            <a:ext cx="8405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www.grassrootsinfo.org/indianpointforum</a:t>
            </a:r>
            <a:r>
              <a:rPr lang="en-US" sz="28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D931B-3801-B6E0-0562-CB3B1A735FD4}"/>
              </a:ext>
            </a:extLst>
          </p:cNvPr>
          <p:cNvSpPr txBox="1"/>
          <p:nvPr/>
        </p:nvSpPr>
        <p:spPr>
          <a:xfrm>
            <a:off x="5674630" y="5478106"/>
            <a:ext cx="486864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Hendrick Hudson School District Residents contact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NYS Commissioner of Education Dr. Betty Rosa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(518) 474-3817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betty.rosa@nysed.gov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RegentRosa@mail.nysed.gov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9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nature&#10;&#10;Description automatically generated">
            <a:extLst>
              <a:ext uri="{FF2B5EF4-FFF2-40B4-BE49-F238E27FC236}">
                <a16:creationId xmlns:a16="http://schemas.microsoft.com/office/drawing/2014/main" id="{DC5BCAF2-D2C7-0365-E7BA-166F09502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810" y="0"/>
            <a:ext cx="4193064" cy="2783151"/>
          </a:xfrm>
          <a:prstGeom prst="rect">
            <a:avLst/>
          </a:prstGeom>
        </p:spPr>
      </p:pic>
      <p:pic>
        <p:nvPicPr>
          <p:cNvPr id="5" name="Picture 4" descr="A picture containing sky, outdoor, water, people&#10;&#10;Description automatically generated">
            <a:extLst>
              <a:ext uri="{FF2B5EF4-FFF2-40B4-BE49-F238E27FC236}">
                <a16:creationId xmlns:a16="http://schemas.microsoft.com/office/drawing/2014/main" id="{828FEAB1-EF02-9D59-0507-B31853EA3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" y="1936689"/>
            <a:ext cx="3946925" cy="2960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9D210-2472-9929-57F9-37C82C7DF461}"/>
              </a:ext>
            </a:extLst>
          </p:cNvPr>
          <p:cNvSpPr txBox="1"/>
          <p:nvPr/>
        </p:nvSpPr>
        <p:spPr>
          <a:xfrm>
            <a:off x="12763" y="4535051"/>
            <a:ext cx="1851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</a:t>
            </a:r>
            <a:r>
              <a:rPr lang="en-US" sz="1200" b="1" dirty="0" err="1">
                <a:solidFill>
                  <a:schemeClr val="bg1"/>
                </a:solidFill>
              </a:rPr>
              <a:t>Dutchess</a:t>
            </a:r>
            <a:r>
              <a:rPr lang="en-US" sz="1200" b="1" dirty="0">
                <a:solidFill>
                  <a:schemeClr val="bg1"/>
                </a:solidFill>
              </a:rPr>
              <a:t> Tourism </a:t>
            </a:r>
          </a:p>
        </p:txBody>
      </p:sp>
      <p:pic>
        <p:nvPicPr>
          <p:cNvPr id="8" name="Picture 7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8BAA8305-F5C9-BAB7-4263-DE9977F8D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172" y="1905000"/>
            <a:ext cx="4193064" cy="2096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080BE-447F-3AE4-07D6-355690FD8B71}"/>
              </a:ext>
            </a:extLst>
          </p:cNvPr>
          <p:cNvSpPr txBox="1"/>
          <p:nvPr/>
        </p:nvSpPr>
        <p:spPr>
          <a:xfrm>
            <a:off x="10464599" y="3724533"/>
            <a:ext cx="1714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New York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95F92-CC3A-FE84-234C-5754DDF4476F}"/>
              </a:ext>
            </a:extLst>
          </p:cNvPr>
          <p:cNvSpPr txBox="1"/>
          <p:nvPr/>
        </p:nvSpPr>
        <p:spPr>
          <a:xfrm>
            <a:off x="7986172" y="1616333"/>
            <a:ext cx="152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</a:t>
            </a:r>
            <a:r>
              <a:rPr lang="en-US" sz="1200" b="1" dirty="0" err="1">
                <a:solidFill>
                  <a:schemeClr val="bg1"/>
                </a:solidFill>
              </a:rPr>
              <a:t>Marinas.com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ACFF47F5-8D02-2028-D88F-1989ABC44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00" y="4253923"/>
            <a:ext cx="3263900" cy="2577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5BD818-19DC-483E-2F0E-4399262C10FA}"/>
              </a:ext>
            </a:extLst>
          </p:cNvPr>
          <p:cNvSpPr txBox="1"/>
          <p:nvPr/>
        </p:nvSpPr>
        <p:spPr>
          <a:xfrm>
            <a:off x="4667448" y="6552404"/>
            <a:ext cx="1549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Seattle Times</a:t>
            </a:r>
          </a:p>
        </p:txBody>
      </p:sp>
      <p:pic>
        <p:nvPicPr>
          <p:cNvPr id="17" name="Picture 16" descr="A group of people in kayaks on a lake&#10;&#10;Description automatically generated with low confidence">
            <a:extLst>
              <a:ext uri="{FF2B5EF4-FFF2-40B4-BE49-F238E27FC236}">
                <a16:creationId xmlns:a16="http://schemas.microsoft.com/office/drawing/2014/main" id="{35A49752-3FE6-262C-C41A-B87BDDCE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96882"/>
            <a:ext cx="4640097" cy="1934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A904E2-9A17-4A45-597E-EBA55C053611}"/>
              </a:ext>
            </a:extLst>
          </p:cNvPr>
          <p:cNvSpPr txBox="1"/>
          <p:nvPr/>
        </p:nvSpPr>
        <p:spPr>
          <a:xfrm>
            <a:off x="0" y="6477237"/>
            <a:ext cx="2455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hudsonrivergreenwaywatertrail.org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A picture containing water, outdoor, boat, mountain&#10;&#10;Description automatically generated">
            <a:extLst>
              <a:ext uri="{FF2B5EF4-FFF2-40B4-BE49-F238E27FC236}">
                <a16:creationId xmlns:a16="http://schemas.microsoft.com/office/drawing/2014/main" id="{66D79AAE-A0E3-DE62-6A53-CDB55B6CB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199" y="4013200"/>
            <a:ext cx="4254037" cy="2820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7C236C-3965-DAE2-7172-019DB7A9FCD6}"/>
              </a:ext>
            </a:extLst>
          </p:cNvPr>
          <p:cNvSpPr txBox="1"/>
          <p:nvPr/>
        </p:nvSpPr>
        <p:spPr>
          <a:xfrm>
            <a:off x="7925198" y="6567961"/>
            <a:ext cx="1884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The Daily Freeman</a:t>
            </a:r>
          </a:p>
        </p:txBody>
      </p:sp>
      <p:pic>
        <p:nvPicPr>
          <p:cNvPr id="23" name="Picture 22" descr="A picture containing person, indoor, beverage, hand&#10;&#10;Description automatically generated">
            <a:extLst>
              <a:ext uri="{FF2B5EF4-FFF2-40B4-BE49-F238E27FC236}">
                <a16:creationId xmlns:a16="http://schemas.microsoft.com/office/drawing/2014/main" id="{8756D221-D3F6-841C-C159-DD45EE131F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874" y="1936689"/>
            <a:ext cx="4207213" cy="23770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D703EC-8D0A-EAD3-3713-02DB87711911}"/>
              </a:ext>
            </a:extLst>
          </p:cNvPr>
          <p:cNvSpPr txBox="1"/>
          <p:nvPr/>
        </p:nvSpPr>
        <p:spPr>
          <a:xfrm>
            <a:off x="4079430" y="3933567"/>
            <a:ext cx="2084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Poughkeepsie Journal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B37B517-EB04-11F7-7504-B64DADE2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" y="-3374"/>
            <a:ext cx="7507183" cy="18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96D9ED-BAB8-7442-AC75-B71AEA752AF3}"/>
              </a:ext>
            </a:extLst>
          </p:cNvPr>
          <p:cNvGrpSpPr/>
          <p:nvPr/>
        </p:nvGrpSpPr>
        <p:grpSpPr>
          <a:xfrm>
            <a:off x="1908849" y="4622320"/>
            <a:ext cx="2253246" cy="2213618"/>
            <a:chOff x="392656" y="3732708"/>
            <a:chExt cx="2253246" cy="2213618"/>
          </a:xfrm>
        </p:grpSpPr>
        <p:pic>
          <p:nvPicPr>
            <p:cNvPr id="8" name="Picture 7" descr="19291_1656545717907082_7251093852668879961_n.jpg">
              <a:extLst>
                <a:ext uri="{FF2B5EF4-FFF2-40B4-BE49-F238E27FC236}">
                  <a16:creationId xmlns:a16="http://schemas.microsoft.com/office/drawing/2014/main" id="{031A36A4-CCB9-9446-A91F-E5E9A3FCD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538" y="3732708"/>
              <a:ext cx="1565485" cy="13910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103DA-201F-5943-9484-0778BC09BAD9}"/>
                </a:ext>
              </a:extLst>
            </p:cNvPr>
            <p:cNvSpPr txBox="1"/>
            <p:nvPr/>
          </p:nvSpPr>
          <p:spPr>
            <a:xfrm>
              <a:off x="392656" y="5115329"/>
              <a:ext cx="2253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www.SEnRGorg.com</a:t>
              </a:r>
              <a:endParaRPr lang="en-US" sz="1600" dirty="0"/>
            </a:p>
            <a:p>
              <a:pPr algn="ctr"/>
              <a:r>
                <a:rPr lang="en-US" sz="1600" dirty="0" err="1"/>
                <a:t>facebook.com</a:t>
              </a:r>
              <a:r>
                <a:rPr lang="en-US" sz="1600" dirty="0"/>
                <a:t>/</a:t>
              </a:r>
              <a:r>
                <a:rPr lang="en-US" sz="1600" dirty="0" err="1"/>
                <a:t>SEnRGorg</a:t>
              </a:r>
              <a:endParaRPr lang="en-US" sz="1600" dirty="0"/>
            </a:p>
            <a:p>
              <a:pPr algn="ctr"/>
              <a:r>
                <a:rPr lang="en-US" sz="1600" dirty="0"/>
                <a:t>Twitter: @</a:t>
              </a:r>
              <a:r>
                <a:rPr lang="en-US" sz="1600" dirty="0" err="1"/>
                <a:t>SEnRGorg</a:t>
              </a:r>
              <a:endParaRPr lang="en-US" sz="1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01990-4F32-1C42-8F35-8607CD7C6253}"/>
              </a:ext>
            </a:extLst>
          </p:cNvPr>
          <p:cNvGrpSpPr/>
          <p:nvPr/>
        </p:nvGrpSpPr>
        <p:grpSpPr>
          <a:xfrm>
            <a:off x="7257762" y="4471140"/>
            <a:ext cx="2980303" cy="2303824"/>
            <a:chOff x="6013729" y="3581528"/>
            <a:chExt cx="2980303" cy="2303824"/>
          </a:xfrm>
        </p:grpSpPr>
        <p:pic>
          <p:nvPicPr>
            <p:cNvPr id="11" name="Picture 10" descr="stape_button art copy.jpg">
              <a:extLst>
                <a:ext uri="{FF2B5EF4-FFF2-40B4-BE49-F238E27FC236}">
                  <a16:creationId xmlns:a16="http://schemas.microsoft.com/office/drawing/2014/main" id="{EBD7F39F-F7BD-1046-B801-53957A7F7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2350" y="3581528"/>
              <a:ext cx="1503063" cy="15030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81D7D4-5295-054A-B5FB-94EAE9AD7AC4}"/>
                </a:ext>
              </a:extLst>
            </p:cNvPr>
            <p:cNvSpPr txBox="1"/>
            <p:nvPr/>
          </p:nvSpPr>
          <p:spPr>
            <a:xfrm>
              <a:off x="6013729" y="5054355"/>
              <a:ext cx="2980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www.SAPE2016.org</a:t>
              </a:r>
            </a:p>
            <a:p>
              <a:pPr algn="ctr"/>
              <a:r>
                <a:rPr lang="en-US" sz="1600" dirty="0" err="1"/>
                <a:t>facebook.com</a:t>
              </a:r>
              <a:r>
                <a:rPr lang="en-US" sz="1600" dirty="0"/>
                <a:t>/groups/sape2016/</a:t>
              </a:r>
            </a:p>
            <a:p>
              <a:pPr algn="ctr"/>
              <a:r>
                <a:rPr lang="en-US" sz="1600" dirty="0"/>
                <a:t>Twitter: @SAPE2016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8149AB-7989-2247-92A1-2F3C6C577D98}"/>
              </a:ext>
            </a:extLst>
          </p:cNvPr>
          <p:cNvGrpSpPr/>
          <p:nvPr/>
        </p:nvGrpSpPr>
        <p:grpSpPr>
          <a:xfrm>
            <a:off x="4619400" y="4662029"/>
            <a:ext cx="2277486" cy="2246070"/>
            <a:chOff x="3375367" y="3909577"/>
            <a:chExt cx="2277486" cy="224607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0FF259-32D8-5844-90A8-E7F236AA9EFE}"/>
                </a:ext>
              </a:extLst>
            </p:cNvPr>
            <p:cNvGrpSpPr/>
            <p:nvPr/>
          </p:nvGrpSpPr>
          <p:grpSpPr>
            <a:xfrm>
              <a:off x="3375367" y="4047565"/>
              <a:ext cx="2277486" cy="2108082"/>
              <a:chOff x="3166677" y="4047565"/>
              <a:chExt cx="2277486" cy="2108082"/>
            </a:xfrm>
          </p:grpSpPr>
          <p:pic>
            <p:nvPicPr>
              <p:cNvPr id="16" name="Picture 15" descr="12241632_1207030059314076_6305769578249640679_n.jpg">
                <a:extLst>
                  <a:ext uri="{FF2B5EF4-FFF2-40B4-BE49-F238E27FC236}">
                    <a16:creationId xmlns:a16="http://schemas.microsoft.com/office/drawing/2014/main" id="{D1F7B12B-AC0C-514C-8A34-D7430E2E3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67661" y="4047565"/>
                <a:ext cx="1475521" cy="111531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FE7C0A-925C-C44D-A0ED-FF7C5919F32D}"/>
                  </a:ext>
                </a:extLst>
              </p:cNvPr>
              <p:cNvSpPr txBox="1"/>
              <p:nvPr/>
            </p:nvSpPr>
            <p:spPr>
              <a:xfrm>
                <a:off x="3166677" y="5078429"/>
                <a:ext cx="227748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/>
                  <a:t>www.ResistSpectra.org</a:t>
                </a:r>
                <a:endParaRPr lang="en-US" sz="1600" dirty="0"/>
              </a:p>
              <a:p>
                <a:pPr algn="ctr"/>
                <a:r>
                  <a:rPr lang="en-US" sz="1600" dirty="0" err="1"/>
                  <a:t>facebook.com</a:t>
                </a:r>
                <a:r>
                  <a:rPr lang="en-US" sz="1600" dirty="0"/>
                  <a:t>/</a:t>
                </a:r>
                <a:r>
                  <a:rPr lang="en-US" sz="1600" dirty="0" err="1"/>
                  <a:t>ResistAIM</a:t>
                </a:r>
                <a:endParaRPr lang="en-US" sz="1600" dirty="0"/>
              </a:p>
              <a:p>
                <a:pPr algn="ctr"/>
                <a:r>
                  <a:rPr lang="en-US" sz="1600" dirty="0"/>
                  <a:t>Twitter: @</a:t>
                </a:r>
                <a:r>
                  <a:rPr lang="en-US" sz="1600" dirty="0" err="1"/>
                  <a:t>ResistAIM</a:t>
                </a:r>
                <a:endParaRPr lang="en-US" sz="1600" dirty="0"/>
              </a:p>
              <a:p>
                <a:pPr algn="ctr"/>
                <a:r>
                  <a:rPr lang="en-US" sz="1600" dirty="0" err="1"/>
                  <a:t>ResistAIM@gmail.com</a:t>
                </a:r>
                <a:endParaRPr lang="en-US" sz="16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5599AE-B1F2-604D-9E4B-081083EAA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15" y="3909577"/>
              <a:ext cx="1464016" cy="21393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D11831-28E1-6046-8669-5F68C1F5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541" y="687039"/>
            <a:ext cx="5709389" cy="3806259"/>
          </a:xfrm>
          <a:prstGeom prst="rect">
            <a:avLst/>
          </a:prstGeom>
        </p:spPr>
      </p:pic>
      <p:pic>
        <p:nvPicPr>
          <p:cNvPr id="24" name="Picture 23" descr="10686760_10203412742693442_662669130885810644_n.jpg">
            <a:extLst>
              <a:ext uri="{FF2B5EF4-FFF2-40B4-BE49-F238E27FC236}">
                <a16:creationId xmlns:a16="http://schemas.microsoft.com/office/drawing/2014/main" id="{08753E80-C625-8F46-B1D8-2FAEC4555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64" y="671870"/>
            <a:ext cx="3823676" cy="3824558"/>
          </a:xfrm>
          <a:prstGeom prst="rect">
            <a:avLst/>
          </a:prstGeom>
        </p:spPr>
      </p:pic>
      <p:pic>
        <p:nvPicPr>
          <p:cNvPr id="25" name="Picture 2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8622662-797E-5F4D-B337-0B92AD5C41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930" y="680382"/>
            <a:ext cx="2142463" cy="38062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0917F9-8135-1C45-A532-5BEF5B1B214E}"/>
              </a:ext>
            </a:extLst>
          </p:cNvPr>
          <p:cNvSpPr txBox="1"/>
          <p:nvPr/>
        </p:nvSpPr>
        <p:spPr>
          <a:xfrm>
            <a:off x="-20032" y="9630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Who am I?    Why am I here?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21E0EC0-23B7-E636-D179-3AFBC2CC55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21" y="665144"/>
            <a:ext cx="2007099" cy="38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317D0-70D8-1640-9B50-4CA923972705}"/>
              </a:ext>
            </a:extLst>
          </p:cNvPr>
          <p:cNvSpPr txBox="1"/>
          <p:nvPr/>
        </p:nvSpPr>
        <p:spPr>
          <a:xfrm>
            <a:off x="1" y="1622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Background: The “Algonquin” Pipeline </a:t>
            </a:r>
            <a:r>
              <a:rPr lang="en-US" sz="2000" b="1" i="1" dirty="0"/>
              <a:t>System</a:t>
            </a:r>
            <a:r>
              <a:rPr lang="en-US" sz="2000" b="1" dirty="0"/>
              <a:t> runs multiple high-pressure gas pipelines across the </a:t>
            </a:r>
          </a:p>
          <a:p>
            <a:pPr algn="ctr"/>
            <a:r>
              <a:rPr lang="en-US" sz="2000" b="1" dirty="0"/>
              <a:t>Indian Point Nuclear Site</a:t>
            </a:r>
          </a:p>
        </p:txBody>
      </p:sp>
      <p:pic>
        <p:nvPicPr>
          <p:cNvPr id="3" name="Picture 2" descr="10549765_10205001281091944_2779813271465875456_o-2.jpg">
            <a:extLst>
              <a:ext uri="{FF2B5EF4-FFF2-40B4-BE49-F238E27FC236}">
                <a16:creationId xmlns:a16="http://schemas.microsoft.com/office/drawing/2014/main" id="{21848605-12E4-394E-A88B-C5CDD3B1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154" y="1044466"/>
            <a:ext cx="7483632" cy="47690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04D20-7921-5242-B36C-2883645D120F}"/>
              </a:ext>
            </a:extLst>
          </p:cNvPr>
          <p:cNvGrpSpPr/>
          <p:nvPr/>
        </p:nvGrpSpPr>
        <p:grpSpPr>
          <a:xfrm>
            <a:off x="7139763" y="2291316"/>
            <a:ext cx="2291316" cy="212651"/>
            <a:chOff x="7139763" y="2291316"/>
            <a:chExt cx="2291316" cy="21265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614BF3-45E7-3042-893C-F33F1AE277A7}"/>
                </a:ext>
              </a:extLst>
            </p:cNvPr>
            <p:cNvCxnSpPr>
              <a:cxnSpLocks/>
            </p:cNvCxnSpPr>
            <p:nvPr/>
          </p:nvCxnSpPr>
          <p:spPr>
            <a:xfrm>
              <a:off x="8532628" y="2291316"/>
              <a:ext cx="324293" cy="212651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F6086B-5A82-9A42-8B46-EA6B7F4701D7}"/>
                </a:ext>
              </a:extLst>
            </p:cNvPr>
            <p:cNvCxnSpPr>
              <a:cxnSpLocks/>
            </p:cNvCxnSpPr>
            <p:nvPr/>
          </p:nvCxnSpPr>
          <p:spPr>
            <a:xfrm>
              <a:off x="7139763" y="2291316"/>
              <a:ext cx="1392865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932DE4-CE80-3E4E-A7E8-FD6B8F78E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921" y="2450417"/>
              <a:ext cx="574158" cy="535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screen-shot-2016-02-08-at-4-39-08-pm.png">
            <a:extLst>
              <a:ext uri="{FF2B5EF4-FFF2-40B4-BE49-F238E27FC236}">
                <a16:creationId xmlns:a16="http://schemas.microsoft.com/office/drawing/2014/main" id="{13B2C787-4E93-632B-EAA1-11971A0DE6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5" y="1044466"/>
            <a:ext cx="4817239" cy="4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75076-E60A-4D45-9B07-EDF3ACCD0314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did we get here? Thanks to the NRC and FERC</a:t>
            </a:r>
          </a:p>
        </p:txBody>
      </p:sp>
      <p:pic>
        <p:nvPicPr>
          <p:cNvPr id="4" name="Picture 3" descr="FERC.jpeg">
            <a:extLst>
              <a:ext uri="{FF2B5EF4-FFF2-40B4-BE49-F238E27FC236}">
                <a16:creationId xmlns:a16="http://schemas.microsoft.com/office/drawing/2014/main" id="{0E51DB12-B7FB-5A40-BF8C-9C18D245A3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61" y="788785"/>
            <a:ext cx="2869522" cy="2869522"/>
          </a:xfrm>
          <a:prstGeom prst="rect">
            <a:avLst/>
          </a:prstGeom>
        </p:spPr>
      </p:pic>
      <p:pic>
        <p:nvPicPr>
          <p:cNvPr id="5" name="Picture 4" descr="CcJqnFGUsAA_fll.jpg_large.jpeg">
            <a:extLst>
              <a:ext uri="{FF2B5EF4-FFF2-40B4-BE49-F238E27FC236}">
                <a16:creationId xmlns:a16="http://schemas.microsoft.com/office/drawing/2014/main" id="{C3190B5B-9423-5E49-BC1F-E7F8F2A7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43" y="4064537"/>
            <a:ext cx="3303691" cy="2793463"/>
          </a:xfrm>
          <a:prstGeom prst="rect">
            <a:avLst/>
          </a:prstGeom>
        </p:spPr>
      </p:pic>
      <p:pic>
        <p:nvPicPr>
          <p:cNvPr id="6" name="Picture 5" descr="Screen Shot 2016-07-07 at 11.19.40 PM.png">
            <a:extLst>
              <a:ext uri="{FF2B5EF4-FFF2-40B4-BE49-F238E27FC236}">
                <a16:creationId xmlns:a16="http://schemas.microsoft.com/office/drawing/2014/main" id="{CD5376AD-7F69-5F48-9B85-6BEBF72EF8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353" y="890766"/>
            <a:ext cx="44704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78E998-A557-474C-9D7C-640DD60B4476}"/>
              </a:ext>
            </a:extLst>
          </p:cNvPr>
          <p:cNvSpPr txBox="1"/>
          <p:nvPr/>
        </p:nvSpPr>
        <p:spPr>
          <a:xfrm>
            <a:off x="8665329" y="6550223"/>
            <a:ext cx="3526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Nuclear Regulatory Commission, FOIA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DA17B-1953-5E45-065B-31F8012BF226}"/>
              </a:ext>
            </a:extLst>
          </p:cNvPr>
          <p:cNvSpPr txBox="1"/>
          <p:nvPr/>
        </p:nvSpPr>
        <p:spPr>
          <a:xfrm>
            <a:off x="4887328" y="6444287"/>
            <a:ext cx="299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FERC=Federal Energy Regulatory Commission</a:t>
            </a:r>
          </a:p>
          <a:p>
            <a:r>
              <a:rPr lang="en-US" sz="1200" dirty="0"/>
              <a:t>NRC=Nuclear Regulatory Commission</a:t>
            </a:r>
          </a:p>
        </p:txBody>
      </p:sp>
    </p:spTree>
    <p:extLst>
      <p:ext uri="{BB962C8B-B14F-4D97-AF65-F5344CB8AC3E}">
        <p14:creationId xmlns:p14="http://schemas.microsoft.com/office/powerpoint/2010/main" val="31288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892FE-EFF1-604A-94B9-57E2FFD66199}"/>
              </a:ext>
            </a:extLst>
          </p:cNvPr>
          <p:cNvSpPr txBox="1"/>
          <p:nvPr/>
        </p:nvSpPr>
        <p:spPr>
          <a:xfrm>
            <a:off x="1" y="1522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NRC Office of the Inspector General’s Investigation:</a:t>
            </a:r>
          </a:p>
          <a:p>
            <a:pPr algn="ctr"/>
            <a:r>
              <a:rPr lang="en-US" sz="2400" b="1" dirty="0"/>
              <a:t>NRC Conducted a Faulty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D7846-B974-9547-9CF2-D3D97C55155E}"/>
              </a:ext>
            </a:extLst>
          </p:cNvPr>
          <p:cNvSpPr txBox="1"/>
          <p:nvPr/>
        </p:nvSpPr>
        <p:spPr>
          <a:xfrm>
            <a:off x="214656" y="1012306"/>
            <a:ext cx="6375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“OIG learned from Enbridge that it would, in fact, take the pipeline operators a minimum of </a:t>
            </a:r>
            <a:r>
              <a:rPr lang="en-US" sz="1600" b="1" dirty="0"/>
              <a:t>6 minutes </a:t>
            </a:r>
            <a:r>
              <a:rPr lang="en-US" sz="1600" dirty="0"/>
              <a:t>after a leak is detected to manually close the isolation valves and thereby stop the flow of gas into the ruptured portion, and </a:t>
            </a:r>
            <a:r>
              <a:rPr lang="en-US" sz="1600" b="1" dirty="0"/>
              <a:t>not 3 minutes as NRC claimed </a:t>
            </a:r>
            <a:r>
              <a:rPr lang="en-US" sz="1600" dirty="0"/>
              <a:t>to have calculated using ALOHA. Enbridge also told OIG that if there were an explosion near IPEC, operators would shut valves that were approximately </a:t>
            </a:r>
            <a:r>
              <a:rPr lang="en-US" sz="1600" b="1" dirty="0"/>
              <a:t>14 miles apart rather than 3 miles</a:t>
            </a:r>
            <a:r>
              <a:rPr lang="en-US" sz="1600" dirty="0"/>
              <a:t> apart as NRC assumed in its analysis.”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“NRC’s underlying independent analysis was conducted using a computer program [ALOHA] that the NOAA, which developed the program, said it was </a:t>
            </a:r>
            <a:r>
              <a:rPr lang="en-US" sz="1600" b="1" dirty="0"/>
              <a:t>not designed for</a:t>
            </a:r>
            <a:r>
              <a:rPr lang="en-US" sz="1600" dirty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“[NRC analysis] appeared to be </a:t>
            </a:r>
            <a:r>
              <a:rPr lang="en-US" sz="1600" b="1" dirty="0">
                <a:highlight>
                  <a:srgbClr val="FFFF00"/>
                </a:highlight>
              </a:rPr>
              <a:t>backwards engineering </a:t>
            </a:r>
            <a:r>
              <a:rPr lang="en-US" sz="1600" dirty="0">
                <a:highlight>
                  <a:srgbClr val="FFFF00"/>
                </a:highlight>
              </a:rPr>
              <a:t>to get a desired result.”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“NRC’s independent analysis was </a:t>
            </a:r>
            <a:r>
              <a:rPr lang="en-US" b="1" dirty="0"/>
              <a:t>incorrectly portrayed </a:t>
            </a:r>
            <a:r>
              <a:rPr lang="en-US" dirty="0"/>
              <a:t>in FERC’s approval document as significantly more conservative than it actually was.”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“NRC’s inspection </a:t>
            </a:r>
            <a:r>
              <a:rPr lang="en-US" b="1" dirty="0"/>
              <a:t>report contained inaccuracies </a:t>
            </a:r>
            <a:r>
              <a:rPr lang="en-US" dirty="0"/>
              <a:t>suggesting additional analysis had been conducted, when this was not the case.”</a:t>
            </a:r>
            <a:endParaRPr lang="en-US" sz="1600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537D8A-AA6A-5741-8E13-92E523FA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56" y="3997411"/>
            <a:ext cx="4305300" cy="127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AFEB3C3-1221-514F-9FAC-CC157EF5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144" y="1118805"/>
            <a:ext cx="5156200" cy="181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746338E-D01A-1D46-8F25-8F02B0B161AD}"/>
              </a:ext>
            </a:extLst>
          </p:cNvPr>
          <p:cNvSpPr/>
          <p:nvPr/>
        </p:nvSpPr>
        <p:spPr>
          <a:xfrm>
            <a:off x="8546473" y="2191060"/>
            <a:ext cx="1738266" cy="671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CF6E2-8D75-CB4A-B6CB-58017828641E}"/>
              </a:ext>
            </a:extLst>
          </p:cNvPr>
          <p:cNvSpPr txBox="1"/>
          <p:nvPr/>
        </p:nvSpPr>
        <p:spPr>
          <a:xfrm>
            <a:off x="0" y="2034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Princeton University Program for Science and Global Security: </a:t>
            </a:r>
          </a:p>
          <a:p>
            <a:pPr algn="ctr"/>
            <a:r>
              <a:rPr lang="en-US" sz="2000" b="1" dirty="0"/>
              <a:t>NRC underestimates potential for nuclear disaster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ADCE4-C0B1-8B40-B343-395995018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9656"/>
            <a:ext cx="3143933" cy="2737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C835E-53D2-C546-9341-6A672512BB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22" y="899656"/>
            <a:ext cx="3143933" cy="2737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B039B-087F-B74F-B076-2D551D795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044" y="899656"/>
            <a:ext cx="3143933" cy="2737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B88F7-F893-444F-A906-193F469E8F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067" y="899656"/>
            <a:ext cx="3143933" cy="2737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3ABEB8-A021-9E4A-B2F4-326B8EA6B4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945" y="2897780"/>
            <a:ext cx="887143" cy="660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4C4663-92CF-A842-8729-02CCD0B1B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37" y="3708010"/>
            <a:ext cx="4021192" cy="2995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DEAF35-9F7E-DE4E-A7F7-F8B378AC0A7C}"/>
              </a:ext>
            </a:extLst>
          </p:cNvPr>
          <p:cNvSpPr txBox="1"/>
          <p:nvPr/>
        </p:nvSpPr>
        <p:spPr>
          <a:xfrm>
            <a:off x="6032044" y="3637633"/>
            <a:ext cx="6159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Source, Personal Communication: </a:t>
            </a:r>
          </a:p>
          <a:p>
            <a:r>
              <a:rPr lang="en-US" sz="1600" dirty="0"/>
              <a:t>Frank von Hippel*, Michael </a:t>
            </a:r>
            <a:r>
              <a:rPr lang="en-US" sz="1600" dirty="0" err="1"/>
              <a:t>Schoeppner</a:t>
            </a:r>
            <a:r>
              <a:rPr lang="en-US" sz="1600" dirty="0"/>
              <a:t>*, and Edwin Lyman**</a:t>
            </a:r>
          </a:p>
          <a:p>
            <a:endParaRPr lang="en-US" sz="1600" dirty="0"/>
          </a:p>
          <a:p>
            <a:r>
              <a:rPr lang="en-US" sz="1600" dirty="0"/>
              <a:t>*Program for Science and Global Security, Princeton University</a:t>
            </a:r>
          </a:p>
          <a:p>
            <a:r>
              <a:rPr lang="en-US" sz="1600" dirty="0"/>
              <a:t>**Union of Concerned Scientists</a:t>
            </a:r>
          </a:p>
          <a:p>
            <a:endParaRPr lang="en-US" sz="1600" dirty="0"/>
          </a:p>
          <a:p>
            <a:r>
              <a:rPr lang="en-US" sz="1600" dirty="0"/>
              <a:t>Peer Reviewed Analysis “Nuclear safety regulation in the post-Fukushima era,” was published May 26, 2017 in Science</a:t>
            </a:r>
          </a:p>
          <a:p>
            <a:endParaRPr lang="en-US" sz="1600" dirty="0"/>
          </a:p>
          <a:p>
            <a:r>
              <a:rPr lang="en-US" sz="1600" dirty="0"/>
              <a:t>Lay article: “</a:t>
            </a:r>
            <a:r>
              <a:rPr lang="en-US" sz="1600" b="1" i="1" dirty="0"/>
              <a:t>Spent fuel fire on US soil could dwarf impacts of Fukushima: New study warns of millions relocated and trillion-dollar consequences</a:t>
            </a:r>
            <a:r>
              <a:rPr lang="en-US" sz="1600" dirty="0"/>
              <a:t>”– Science May 24, 2016</a:t>
            </a:r>
          </a:p>
        </p:txBody>
      </p:sp>
    </p:spTree>
    <p:extLst>
      <p:ext uri="{BB962C8B-B14F-4D97-AF65-F5344CB8AC3E}">
        <p14:creationId xmlns:p14="http://schemas.microsoft.com/office/powerpoint/2010/main" val="77097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0497748-EBBE-406A-79D8-828B0BBF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" y="0"/>
            <a:ext cx="8272629" cy="1695450"/>
          </a:xfrm>
          <a:prstGeom prst="rect">
            <a:avLst/>
          </a:prstGeom>
        </p:spPr>
      </p:pic>
      <p:pic>
        <p:nvPicPr>
          <p:cNvPr id="7" name="Picture 6" descr="A picture containing text, outdoor, nature, wave&#10;&#10;Description automatically generated">
            <a:extLst>
              <a:ext uri="{FF2B5EF4-FFF2-40B4-BE49-F238E27FC236}">
                <a16:creationId xmlns:a16="http://schemas.microsoft.com/office/drawing/2014/main" id="{AB32EC06-151F-6209-C449-97E893F6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4" y="1723430"/>
            <a:ext cx="5214556" cy="3928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05DB45-CA78-2F85-0C1E-830A877EE4DC}"/>
              </a:ext>
            </a:extLst>
          </p:cNvPr>
          <p:cNvSpPr txBox="1"/>
          <p:nvPr/>
        </p:nvSpPr>
        <p:spPr>
          <a:xfrm>
            <a:off x="5473493" y="2912034"/>
            <a:ext cx="67185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August 2020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6 workers contaminated, Cs-137 found on 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November 2022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incident recorded in NRC Inspection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February 8, 2023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Inspection Report made public</a:t>
            </a:r>
          </a:p>
        </p:txBody>
      </p:sp>
    </p:spTree>
    <p:extLst>
      <p:ext uri="{BB962C8B-B14F-4D97-AF65-F5344CB8AC3E}">
        <p14:creationId xmlns:p14="http://schemas.microsoft.com/office/powerpoint/2010/main" val="7782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CFA8B0-651C-32F1-90A4-10EB4D9ED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46" y="0"/>
            <a:ext cx="5850308" cy="160988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17E9A86-21AD-48C9-ADF8-F15ACF987C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6931"/>
            <a:ext cx="7772400" cy="1057605"/>
          </a:xfrm>
          <a:prstGeom prst="rect">
            <a:avLst/>
          </a:prstGeom>
        </p:spPr>
      </p:pic>
      <p:pic>
        <p:nvPicPr>
          <p:cNvPr id="9" name="Picture 8" descr="A body of water with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5B10BE53-ADEB-8DE1-72E3-F3A674432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521580"/>
            <a:ext cx="5334000" cy="43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3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1462</Words>
  <Application>Microsoft Macintosh PowerPoint</Application>
  <PresentationFormat>Widescreen</PresentationFormat>
  <Paragraphs>145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Marker Felt Thin</vt:lpstr>
      <vt:lpstr>Roboto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Williams – Onc/Ang</dc:creator>
  <cp:lastModifiedBy>Courtney Williams – Onc/Ang</cp:lastModifiedBy>
  <cp:revision>9</cp:revision>
  <dcterms:created xsi:type="dcterms:W3CDTF">2023-02-16T13:36:38Z</dcterms:created>
  <dcterms:modified xsi:type="dcterms:W3CDTF">2023-02-16T18:49:26Z</dcterms:modified>
</cp:coreProperties>
</file>