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3535"/>
    <a:srgbClr val="8B3A3A"/>
    <a:srgbClr val="913D3D"/>
    <a:srgbClr val="5D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535"/>
    <p:restoredTop sz="94499"/>
  </p:normalViewPr>
  <p:slideViewPr>
    <p:cSldViewPr snapToGrid="0" snapToObjects="1">
      <p:cViewPr varScale="1">
        <p:scale>
          <a:sx n="99" d="100"/>
          <a:sy n="99" d="100"/>
        </p:scale>
        <p:origin x="17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1/23/23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47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56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2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69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47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92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1/23/23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06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1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1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41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18/1dj3_jg9003_v9q8bvzs42lh0000gn/T/com.microsoft.Word/WebArchiveCopyPasteTempFiles/page1image61440416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57B0F3-A8E0-41BC-8EE0-80EDA7439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BAB283EA-7B1A-470C-9332-F4482C8E1E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2BD0CA-AB68-4EF2-9E2A-C4E24BD45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00" y="2057400"/>
            <a:ext cx="6781800" cy="27432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4C12DC-0616-DF4C-83C6-A96BB3BD3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0" y="2237874"/>
            <a:ext cx="6705600" cy="133531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Citizen monitoring at Peach Bottom &amp; Three Mile Island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F8CAA2-3BEF-464A-9BF2-24FEB9BB3D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3713870"/>
            <a:ext cx="6705600" cy="1086730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chemeClr val="bg1"/>
                </a:solidFill>
              </a:rPr>
              <a:t>Settlements with </a:t>
            </a:r>
            <a:r>
              <a:rPr lang="en-US" b="1" i="0" dirty="0" err="1">
                <a:solidFill>
                  <a:schemeClr val="bg1"/>
                </a:solidFill>
              </a:rPr>
              <a:t>AmerGen</a:t>
            </a:r>
            <a:r>
              <a:rPr lang="en-US" b="1" i="0" dirty="0">
                <a:solidFill>
                  <a:schemeClr val="bg1"/>
                </a:solidFill>
              </a:rPr>
              <a:t>, Exelon, FirstEnergy &amp; GPU Nuclear </a:t>
            </a:r>
            <a:endParaRPr lang="en-US" sz="2000" i="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7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88BE379-4785-4815-8FC9-A24E80D37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2F85E-7856-415B-BA26-EFA2D2EF0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096000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A94DEED-5E0F-4E41-A445-58C14864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600" y="1371600"/>
            <a:ext cx="3390900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B3BC32-9A86-5B4C-B23A-732E99777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71598"/>
            <a:ext cx="3390900" cy="4114800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/>
              <a:t>new monitors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6F618-2C47-8541-92C2-0DADD0524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568842"/>
            <a:ext cx="4770120" cy="576284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The new monitors had a series of gamma dose rate detectors which use the NBR (National Background Rejection) method to discriminate between normal background gamma radiation and other sources of radiation.</a:t>
            </a:r>
            <a:endParaRPr lang="en-US" b="1"/>
          </a:p>
          <a:p>
            <a:pPr>
              <a:lnSpc>
                <a:spcPct val="90000"/>
              </a:lnSpc>
            </a:pPr>
            <a:r>
              <a:rPr lang="en-US" b="1" dirty="0"/>
              <a:t>This clearly indicates whether an increase in radiation was due to artificial sources in the environment or merely a normal, natural event due to changes of weather, temperature, or rain. </a:t>
            </a:r>
            <a:endParaRPr lang="en-US" b="1"/>
          </a:p>
          <a:p>
            <a:pPr>
              <a:lnSpc>
                <a:spcPct val="90000"/>
              </a:lnSpc>
            </a:pPr>
            <a:r>
              <a:rPr lang="en-US" b="1" dirty="0"/>
              <a:t>These devices are ideally suited for environmental monitoring. </a:t>
            </a:r>
            <a:endParaRPr lang="en-US"/>
          </a:p>
          <a:p>
            <a:pPr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76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8EBD63AD-33A9-4D22-9A5B-438B663EC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BAD9CC4-644A-42E5-A6A6-082517FA6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81C26D-96C1-8B4F-B038-B2C760399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484" y="557344"/>
            <a:ext cx="4741045" cy="69041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challenges</a:t>
            </a:r>
            <a:endParaRPr lang="en-US" dirty="0"/>
          </a:p>
        </p:txBody>
      </p:sp>
      <p:pic>
        <p:nvPicPr>
          <p:cNvPr id="2049" name="Picture 1" descr="page5image61343568">
            <a:extLst>
              <a:ext uri="{FF2B5EF4-FFF2-40B4-BE49-F238E27FC236}">
                <a16:creationId xmlns:a16="http://schemas.microsoft.com/office/drawing/2014/main" id="{9547D4E6-BAB2-F944-AC72-4FC81AF74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EAE24-F0EB-524C-85FA-86F28056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170" y="1817153"/>
            <a:ext cx="4821675" cy="4471452"/>
          </a:xfrm>
        </p:spPr>
        <p:txBody>
          <a:bodyPr>
            <a:normAutofit/>
          </a:bodyPr>
          <a:lstStyle/>
          <a:p>
            <a:r>
              <a:rPr lang="en-US" b="1" dirty="0"/>
              <a:t>Bad equipment and poor support from Thermo-</a:t>
            </a:r>
            <a:r>
              <a:rPr lang="en-US" b="1" dirty="0" err="1"/>
              <a:t>Eberline</a:t>
            </a:r>
            <a:r>
              <a:rPr lang="en-US" b="1" dirty="0"/>
              <a:t>. </a:t>
            </a:r>
          </a:p>
          <a:p>
            <a:r>
              <a:rPr lang="en-US" b="1" dirty="0"/>
              <a:t>German and metric standards created software conversion challenges. </a:t>
            </a:r>
          </a:p>
          <a:p>
            <a:r>
              <a:rPr lang="en-US" b="1" dirty="0"/>
              <a:t>Five separate phone bills and zoning hurdles. </a:t>
            </a:r>
          </a:p>
          <a:p>
            <a:r>
              <a:rPr lang="en-US" b="1" dirty="0"/>
              <a:t>There were making issues from the Incinerator and steel mill.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348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C69E4C79-4A25-4DCA-9CC1-94147A10E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2794E3E-966D-43D0-B426-D33988B92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-1"/>
            <a:ext cx="6781799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D8FD5F-1B0A-3648-8C41-92E899985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54393"/>
            <a:ext cx="5393824" cy="108830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Exelon Agreement in 2008</a:t>
            </a:r>
            <a:endParaRPr lang="en-US" dirty="0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9DAAE328-6FA7-A94D-9F8A-DE39BC7DE6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"/>
            <a:ext cx="5147928" cy="43402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F5AAF-3631-8B45-887B-D0F590048B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02" t="32840" r="14796" b="37777"/>
          <a:stretch/>
        </p:blipFill>
        <p:spPr>
          <a:xfrm>
            <a:off x="835526" y="4343084"/>
            <a:ext cx="4076700" cy="22863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C2BB5-E1E9-3946-BC9E-CC677CAEA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2503" y="1829349"/>
            <a:ext cx="5487321" cy="4459255"/>
          </a:xfrm>
        </p:spPr>
        <p:txBody>
          <a:bodyPr>
            <a:normAutofit/>
          </a:bodyPr>
          <a:lstStyle/>
          <a:p>
            <a:r>
              <a:rPr lang="en-US" sz="2200" b="1" dirty="0"/>
              <a:t>EFMR staff created real-time monitor.</a:t>
            </a:r>
            <a:endParaRPr lang="en-US" sz="2200" dirty="0"/>
          </a:p>
          <a:p>
            <a:r>
              <a:rPr lang="en-US" sz="2200" b="1" dirty="0"/>
              <a:t>No regulatory real-time, off-site monitoring. </a:t>
            </a:r>
            <a:endParaRPr lang="en-US" sz="2200" dirty="0"/>
          </a:p>
          <a:p>
            <a:r>
              <a:rPr lang="en-US" sz="2200" b="1" dirty="0"/>
              <a:t>No phone lines and part-time computer technician. </a:t>
            </a:r>
          </a:p>
          <a:p>
            <a:r>
              <a:rPr lang="en-US" sz="2200" b="1" dirty="0"/>
              <a:t>Staff had worked at Peach Bottom, Saxton or Three Mile Island. </a:t>
            </a:r>
            <a:endParaRPr lang="en-US" sz="2200" dirty="0"/>
          </a:p>
          <a:p>
            <a:r>
              <a:rPr lang="en-US" sz="2200" b="1" dirty="0"/>
              <a:t>Citizen real-time monitoring with ST-10.</a:t>
            </a:r>
          </a:p>
          <a:p>
            <a:r>
              <a:rPr lang="en-US" sz="2200" b="1" dirty="0"/>
              <a:t>Remote data retrieval. </a:t>
            </a:r>
          </a:p>
          <a:p>
            <a:r>
              <a:rPr lang="en-US" sz="2200" b="1" dirty="0"/>
              <a:t>Locations based on population and wind rose. </a:t>
            </a: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07130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88BE379-4785-4815-8FC9-A24E80D37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2F85E-7856-415B-BA26-EFA2D2EF0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096000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A94DEED-5E0F-4E41-A445-58C14864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600" y="1371600"/>
            <a:ext cx="3390900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29D06-FFD5-E744-A767-35593573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71598"/>
            <a:ext cx="3390900" cy="4114800"/>
          </a:xfrm>
        </p:spPr>
        <p:txBody>
          <a:bodyPr anchor="ctr">
            <a:normAutofit/>
          </a:bodyPr>
          <a:lstStyle/>
          <a:p>
            <a:pPr algn="ctr"/>
            <a:r>
              <a:rPr lang="en-US" sz="2500" dirty="0"/>
              <a:t>Challenges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62C17-5FE5-584E-BD9F-6CC45E1CB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568842"/>
            <a:ext cx="4770120" cy="5762846"/>
          </a:xfrm>
        </p:spPr>
        <p:txBody>
          <a:bodyPr anchor="ctr">
            <a:normAutofit/>
          </a:bodyPr>
          <a:lstStyle/>
          <a:p>
            <a:r>
              <a:rPr lang="en-US" b="1" dirty="0"/>
              <a:t>Aging volunteer base</a:t>
            </a:r>
          </a:p>
          <a:p>
            <a:r>
              <a:rPr lang="en-US" b="1" dirty="0"/>
              <a:t>Data overload</a:t>
            </a:r>
          </a:p>
          <a:p>
            <a:r>
              <a:rPr lang="en-US" b="1" dirty="0"/>
              <a:t>Funding</a:t>
            </a:r>
          </a:p>
          <a:p>
            <a:r>
              <a:rPr lang="en-US" b="1" dirty="0"/>
              <a:t>Lack of support</a:t>
            </a:r>
          </a:p>
          <a:p>
            <a:r>
              <a:rPr lang="en-US" b="1" dirty="0"/>
              <a:t>Nuclear support</a:t>
            </a:r>
          </a:p>
          <a:p>
            <a:r>
              <a:rPr lang="en-US" b="1" dirty="0"/>
              <a:t>Site visits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4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49D623-1C40-7A40-B086-E4AE46E2583B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7F3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C94A19-2003-D744-A5D5-4F36C5F12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6" y="182880"/>
            <a:ext cx="5734048" cy="647699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D10725-59B4-FB40-B4B1-F40904FDC3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92" t="21132" r="14703" b="15979"/>
          <a:stretch/>
        </p:blipFill>
        <p:spPr>
          <a:xfrm>
            <a:off x="6096001" y="10609"/>
            <a:ext cx="6096000" cy="684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41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88BE379-4785-4815-8FC9-A24E80D37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2F85E-7856-415B-BA26-EFA2D2EF0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096000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A94DEED-5E0F-4E41-A445-58C14864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600" y="1371600"/>
            <a:ext cx="3390900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812EEF-18DD-9E4F-B19C-1041089A7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71599"/>
            <a:ext cx="3390900" cy="4114800"/>
          </a:xfrm>
        </p:spPr>
        <p:txBody>
          <a:bodyPr anchor="ctr">
            <a:normAutofit/>
          </a:bodyPr>
          <a:lstStyle/>
          <a:p>
            <a:pPr algn="ctr"/>
            <a:r>
              <a:rPr lang="en-US" sz="2700" b="1" dirty="0"/>
              <a:t>air emissions standards for TMI</a:t>
            </a:r>
            <a:endParaRPr lang="en-US" sz="27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43E6A-6963-A24C-846E-94E6EC956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568842"/>
            <a:ext cx="4770120" cy="5762846"/>
          </a:xfrm>
        </p:spPr>
        <p:txBody>
          <a:bodyPr anchor="ctr">
            <a:normAutofit/>
          </a:bodyPr>
          <a:lstStyle/>
          <a:p>
            <a:r>
              <a:rPr lang="en-US" b="1" dirty="0"/>
              <a:t>On September 22, 1983, Dauphin County Commissioners passed a resolution to establish air emissions standards for TMI. The county also established a task force to write the ordinance. This is the first time a county takes legally binding action to control the hazards caused by nuclear power operations. </a:t>
            </a:r>
          </a:p>
          <a:p>
            <a:r>
              <a:rPr lang="en-US" b="1" dirty="0"/>
              <a:t>The Clean Air Ordinance was never implemented.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74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949742-730C-4F7B-88BE-E4E69F6D1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5C0732-01DA-4A7C-ABF5-56B3C5B0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1" y="685801"/>
            <a:ext cx="47244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15B1F-2749-AF4F-A2FD-4A3EDE5DC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1" y="685799"/>
            <a:ext cx="4724400" cy="126599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Real Time Gamma Monitoring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5DB0DD-DA26-2444-8768-1CB8692E41A4}"/>
              </a:ext>
            </a:extLst>
          </p:cNvPr>
          <p:cNvSpPr/>
          <p:nvPr/>
        </p:nvSpPr>
        <p:spPr>
          <a:xfrm>
            <a:off x="-1" y="0"/>
            <a:ext cx="6355831" cy="6858000"/>
          </a:xfrm>
          <a:prstGeom prst="rect">
            <a:avLst/>
          </a:prstGeom>
          <a:solidFill>
            <a:srgbClr val="7F3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rt, map, radar chart&#10;&#10;Description automatically generated">
            <a:extLst>
              <a:ext uri="{FF2B5EF4-FFF2-40B4-BE49-F238E27FC236}">
                <a16:creationId xmlns:a16="http://schemas.microsoft.com/office/drawing/2014/main" id="{4582C0A8-33F0-DE4E-B96E-AEFE3AF30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471" y="234621"/>
            <a:ext cx="5678885" cy="63887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2D40F-AF25-004F-9C4A-B0E1285A3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8995" y="2135939"/>
            <a:ext cx="3572540" cy="354680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TMIA partnered with Dauphin County Commissioners and GPU: Reuter-Stokes Real Time Gamma Monitoring. 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Sixteen stations around TMI. 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Print out in Courthouse, and sensitive enough to detect laundry shipments and very active during defueling. </a:t>
            </a: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3833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88BE379-4785-4815-8FC9-A24E80D37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2F85E-7856-415B-BA26-EFA2D2EF0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096000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A94DEED-5E0F-4E41-A445-58C14864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600" y="1371600"/>
            <a:ext cx="3390900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05840-5CE5-AB48-9557-F5F498988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71599"/>
            <a:ext cx="3390899" cy="4114802"/>
          </a:xfrm>
        </p:spPr>
        <p:txBody>
          <a:bodyPr anchor="ctr">
            <a:normAutofit/>
          </a:bodyPr>
          <a:lstStyle/>
          <a:p>
            <a:pPr algn="ctr"/>
            <a:r>
              <a:rPr lang="en-US" sz="1800" b="1" dirty="0"/>
              <a:t>1992: </a:t>
            </a:r>
            <a:br>
              <a:rPr lang="en-US" sz="1800" b="1" dirty="0"/>
            </a:br>
            <a:r>
              <a:rPr lang="en-US" sz="1800" b="1" dirty="0"/>
              <a:t>Comprehensive TMI-2 settlement</a:t>
            </a:r>
            <a:br>
              <a:rPr lang="en-US" sz="1800" b="1" dirty="0"/>
            </a:br>
            <a:endParaRPr lang="en-US" sz="1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4EC6-8005-3E4E-AF72-AA43E5D80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568842"/>
            <a:ext cx="4770120" cy="57628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u="sng" dirty="0"/>
              <a:t>Included</a:t>
            </a:r>
            <a:r>
              <a:rPr lang="en-US" b="1" dirty="0"/>
              <a:t>: </a:t>
            </a:r>
          </a:p>
          <a:p>
            <a:r>
              <a:rPr lang="en-US" b="1" dirty="0"/>
              <a:t>Information exchange</a:t>
            </a:r>
          </a:p>
          <a:p>
            <a:r>
              <a:rPr lang="en-US" b="1" dirty="0"/>
              <a:t>POL</a:t>
            </a:r>
          </a:p>
          <a:p>
            <a:r>
              <a:rPr lang="en-US" b="1" dirty="0"/>
              <a:t>On-line access to Reuter-Stokes</a:t>
            </a:r>
          </a:p>
          <a:p>
            <a:r>
              <a:rPr lang="en-US" b="1" dirty="0"/>
              <a:t>Regular meetings</a:t>
            </a:r>
          </a:p>
          <a:p>
            <a:r>
              <a:rPr lang="en-US" b="1" dirty="0"/>
              <a:t>A Remote Temperature Detector. </a:t>
            </a:r>
          </a:p>
          <a:p>
            <a:r>
              <a:rPr lang="en-US" b="1" dirty="0"/>
              <a:t>Archives and oral histories stored at Dickinson College.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19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88BE379-4785-4815-8FC9-A24E80D37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2F85E-7856-415B-BA26-EFA2D2EF0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096000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A94DEED-5E0F-4E41-A445-58C14864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600" y="1371600"/>
            <a:ext cx="3390900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0C34B7-9FF0-6649-B02B-432D9099D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71598"/>
            <a:ext cx="3390900" cy="2872794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/>
              <a:t>EFMR  created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88D52-77AE-0940-BD9E-C1915B167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216" y="1035018"/>
            <a:ext cx="5247568" cy="3545954"/>
          </a:xfrm>
        </p:spPr>
        <p:txBody>
          <a:bodyPr anchor="ctr">
            <a:normAutofit/>
          </a:bodyPr>
          <a:lstStyle/>
          <a:p>
            <a:r>
              <a:rPr lang="en-US" sz="2600" b="1" dirty="0"/>
              <a:t> EFMR was created.</a:t>
            </a:r>
          </a:p>
          <a:p>
            <a:r>
              <a:rPr lang="en-US" sz="2600" b="1" dirty="0"/>
              <a:t>Held “Rad Alert” Training at Dickinson College with the Department of Physics and Astronomy annually for ten years. </a:t>
            </a:r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E24AA-CDDE-4E48-AB35-559D465B04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3986"/>
            <a:ext cx="12192000" cy="24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90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63F9CA-9A41-4A4C-B155-32284767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041" y="526621"/>
            <a:ext cx="5397472" cy="76601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monitors deployed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CCF1-7E67-8B4C-81BD-685766700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041" y="1579593"/>
            <a:ext cx="5426844" cy="475178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60 out of 75 monitors deployed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 Hand held monitors with self reporting. 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Monitors deployed to a wide cross-section of the community.  All actively involved in gathering daily radiation data. 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Individuals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High schools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Colleges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Community-based organizations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Plant workers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The collected data is forwarded to the Dickinson College Department of Physics and Astronomy which has been responsible for compiling and analyzing the data for more than a dozen years. 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07E37-2478-E044-9CEA-3C2FE10F9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621"/>
            <a:ext cx="5700713" cy="811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06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88BE379-4785-4815-8FC9-A24E80D37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2F85E-7856-415B-BA26-EFA2D2EF0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096000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A94DEED-5E0F-4E41-A445-58C14864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600" y="1371600"/>
            <a:ext cx="3390900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653B6A-4B0D-A741-AE6D-CBE7EABCA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71598"/>
            <a:ext cx="3390900" cy="4114800"/>
          </a:xfrm>
        </p:spPr>
        <p:txBody>
          <a:bodyPr anchor="ctr">
            <a:normAutofit/>
          </a:bodyPr>
          <a:lstStyle/>
          <a:p>
            <a:pPr algn="ctr"/>
            <a:r>
              <a:rPr lang="en-US" sz="1800" b="1" dirty="0"/>
              <a:t>Controversial partnership with Dickinson College</a:t>
            </a:r>
            <a:endParaRPr lang="en-US" sz="1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DBF2E-34E9-1A4B-B7D6-AC75DBB61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568842"/>
            <a:ext cx="4770120" cy="57628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/>
              <a:t>Created manual for three hour trainings at Dickinson College.</a:t>
            </a:r>
          </a:p>
          <a:p>
            <a:r>
              <a:rPr lang="en-US" b="1" dirty="0"/>
              <a:t>Dickinson lab built with funding from GPU. </a:t>
            </a:r>
          </a:p>
          <a:p>
            <a:r>
              <a:rPr lang="en-US" b="1" dirty="0"/>
              <a:t>Dickinson students collected samples from Low-Volume Air Samplers. </a:t>
            </a:r>
          </a:p>
          <a:p>
            <a:r>
              <a:rPr lang="en-US" b="1" dirty="0"/>
              <a:t>Third party agreement for fees and stipends for quarterly and weekly readings.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430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8EBD63AD-33A9-4D22-9A5B-438B663EC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BAD9CC4-644A-42E5-A6A6-082517FA6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F63C69-CC00-AF48-82E2-E3794A43C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70" y="195612"/>
            <a:ext cx="4741045" cy="74756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Challenges</a:t>
            </a:r>
            <a:endParaRPr lang="en-US" dirty="0"/>
          </a:p>
        </p:txBody>
      </p:sp>
      <p:pic>
        <p:nvPicPr>
          <p:cNvPr id="1025" name="Picture 1" descr="page1image61440416">
            <a:extLst>
              <a:ext uri="{FF2B5EF4-FFF2-40B4-BE49-F238E27FC236}">
                <a16:creationId xmlns:a16="http://schemas.microsoft.com/office/drawing/2014/main" id="{D61A1E3F-DDC5-FA4F-871F-35D09A965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095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8A3EA-EE65-084A-9793-23D8C4F49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6714" y="1276731"/>
            <a:ext cx="4914568" cy="524771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b="1" dirty="0"/>
              <a:t>Attitudes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Calibration and 30 </a:t>
            </a:r>
            <a:r>
              <a:rPr lang="en-US" sz="1800" b="1" dirty="0" err="1"/>
              <a:t>cpm</a:t>
            </a:r>
            <a:endParaRPr lang="en-US" sz="1800" b="1" dirty="0"/>
          </a:p>
          <a:p>
            <a:pPr>
              <a:lnSpc>
                <a:spcPct val="90000"/>
              </a:lnSpc>
            </a:pPr>
            <a:r>
              <a:rPr lang="en-US" sz="1800" b="1" dirty="0"/>
              <a:t>Data and information gathering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East and West Shore biases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False positives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Filter exchange for five low volume air samplers on goat farm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No municipal readings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Noise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Nuclear medicine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People move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Radon masking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Timeliness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Weather</a:t>
            </a:r>
            <a:endParaRPr lang="en-US" sz="18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D42F902-B077-4F41-8B50-563BF7266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20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EBD63AD-33A9-4D22-9A5B-438B663EC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D9CC4-644A-42E5-A6A6-082517FA6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375F4E-F485-7D4F-A7AA-091118971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510494"/>
            <a:ext cx="4741045" cy="1022884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Transition</a:t>
            </a:r>
            <a:endParaRPr lang="en-US"/>
          </a:p>
        </p:txBody>
      </p:sp>
      <p:pic>
        <p:nvPicPr>
          <p:cNvPr id="5" name="Picture 4" descr="A picture containing indoor, refrigerator, photo, kitchen&#10;&#10;Description automatically generated">
            <a:extLst>
              <a:ext uri="{FF2B5EF4-FFF2-40B4-BE49-F238E27FC236}">
                <a16:creationId xmlns:a16="http://schemas.microsoft.com/office/drawing/2014/main" id="{89BC47E5-07CD-EE40-B6F2-CD302E9F47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197709" y="106771"/>
            <a:ext cx="5834308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D4F84-5EBF-874D-BC14-AFCFB9428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170" y="2043872"/>
            <a:ext cx="4821675" cy="447145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EFMR secured five Thermo Eber- line monitors and strategically placed them in the area around Three Mile Island.</a:t>
            </a:r>
          </a:p>
          <a:p>
            <a:pPr>
              <a:lnSpc>
                <a:spcPct val="90000"/>
              </a:lnSpc>
            </a:pPr>
            <a:r>
              <a:rPr lang="en-US" b="1" dirty="0"/>
              <a:t>Based on careful study of population concentrations and prevailing wind currents, five monitors were located in: 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Etters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Lower Swatara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South Harrisburg</a:t>
            </a:r>
          </a:p>
          <a:p>
            <a:pPr lvl="1">
              <a:lnSpc>
                <a:spcPct val="90000"/>
              </a:lnSpc>
            </a:pPr>
            <a:r>
              <a:rPr lang="en-US" b="1" dirty="0" err="1"/>
              <a:t>Yocumtown</a:t>
            </a:r>
            <a:endParaRPr lang="en-US" b="1" dirty="0"/>
          </a:p>
          <a:p>
            <a:pPr lvl="1">
              <a:lnSpc>
                <a:spcPct val="90000"/>
              </a:lnSpc>
            </a:pPr>
            <a:r>
              <a:rPr lang="en-US" b="1" dirty="0"/>
              <a:t>Harrisburg International Airport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457932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AnalogousFromLightSeedRightStep">
      <a:dk1>
        <a:srgbClr val="000000"/>
      </a:dk1>
      <a:lt1>
        <a:srgbClr val="FFFFFF"/>
      </a:lt1>
      <a:dk2>
        <a:srgbClr val="412425"/>
      </a:dk2>
      <a:lt2>
        <a:srgbClr val="E8E2E4"/>
      </a:lt2>
      <a:accent1>
        <a:srgbClr val="33B589"/>
      </a:accent1>
      <a:accent2>
        <a:srgbClr val="2FB1BC"/>
      </a:accent2>
      <a:accent3>
        <a:srgbClr val="5DA5ED"/>
      </a:accent3>
      <a:accent4>
        <a:srgbClr val="4E5BEB"/>
      </a:accent4>
      <a:accent5>
        <a:srgbClr val="986EEE"/>
      </a:accent5>
      <a:accent6>
        <a:srgbClr val="C34EEB"/>
      </a:accent6>
      <a:hlink>
        <a:srgbClr val="AE6981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579</Words>
  <Application>Microsoft Macintosh PowerPoint</Application>
  <PresentationFormat>Widescreen</PresentationFormat>
  <Paragraphs>82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Gill Sans MT</vt:lpstr>
      <vt:lpstr>Goudy Old Style</vt:lpstr>
      <vt:lpstr>ClassicFrameVTI</vt:lpstr>
      <vt:lpstr>Citizen monitoring at Peach Bottom &amp; Three Mile Island </vt:lpstr>
      <vt:lpstr>air emissions standards for TMI</vt:lpstr>
      <vt:lpstr>Real Time Gamma Monitoring</vt:lpstr>
      <vt:lpstr>1992:  Comprehensive TMI-2 settlement </vt:lpstr>
      <vt:lpstr>EFMR  created</vt:lpstr>
      <vt:lpstr>monitors deployed</vt:lpstr>
      <vt:lpstr>Controversial partnership with Dickinson College</vt:lpstr>
      <vt:lpstr>Challenges</vt:lpstr>
      <vt:lpstr>Transition</vt:lpstr>
      <vt:lpstr>new monitors</vt:lpstr>
      <vt:lpstr>challenges</vt:lpstr>
      <vt:lpstr>Exelon Agreement in 2008</vt:lpstr>
      <vt:lpstr>Challenges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Citizen monitoring at Peach Bottom &amp; Three Mile Island </dc:title>
  <dc:creator>Patty Smith</dc:creator>
  <cp:lastModifiedBy>Doug Wood</cp:lastModifiedBy>
  <cp:revision>2</cp:revision>
  <dcterms:created xsi:type="dcterms:W3CDTF">2020-12-05T19:30:42Z</dcterms:created>
  <dcterms:modified xsi:type="dcterms:W3CDTF">2023-01-23T13:54:27Z</dcterms:modified>
</cp:coreProperties>
</file>